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legacyDocTextInfo.bin" ContentType="application/vnd.ms-office.legacyDocTextInfo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1" r:id="rId3"/>
    <p:sldId id="269" r:id="rId4"/>
    <p:sldId id="272" r:id="rId5"/>
    <p:sldId id="256" r:id="rId6"/>
    <p:sldId id="258" r:id="rId7"/>
    <p:sldId id="259" r:id="rId8"/>
    <p:sldId id="262" r:id="rId9"/>
    <p:sldId id="260" r:id="rId10"/>
    <p:sldId id="320" r:id="rId11"/>
    <p:sldId id="274" r:id="rId12"/>
    <p:sldId id="276" r:id="rId13"/>
    <p:sldId id="277" r:id="rId14"/>
    <p:sldId id="278" r:id="rId15"/>
    <p:sldId id="295" r:id="rId16"/>
    <p:sldId id="296" r:id="rId17"/>
    <p:sldId id="29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91" r:id="rId27"/>
    <p:sldId id="287" r:id="rId28"/>
    <p:sldId id="292" r:id="rId29"/>
    <p:sldId id="288" r:id="rId30"/>
    <p:sldId id="293" r:id="rId31"/>
    <p:sldId id="289" r:id="rId32"/>
    <p:sldId id="290" r:id="rId33"/>
    <p:sldId id="298" r:id="rId34"/>
    <p:sldId id="301" r:id="rId35"/>
    <p:sldId id="302" r:id="rId36"/>
    <p:sldId id="303" r:id="rId37"/>
    <p:sldId id="304" r:id="rId38"/>
    <p:sldId id="305" r:id="rId39"/>
    <p:sldId id="300" r:id="rId40"/>
    <p:sldId id="311" r:id="rId41"/>
    <p:sldId id="312" r:id="rId42"/>
    <p:sldId id="310" r:id="rId43"/>
    <p:sldId id="318" r:id="rId44"/>
    <p:sldId id="299" r:id="rId45"/>
    <p:sldId id="313" r:id="rId46"/>
    <p:sldId id="315" r:id="rId47"/>
    <p:sldId id="319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73;&#1084;&#1077;&#1085;\&#1046;&#1077;&#1082;&#1072;\&#1076;&#1086;&#1093;&#1086;&#1076;&#1099;%20(%20&#1073;&#1102;&#1076;&#1078;&#1077;&#1090;%20&#1076;&#1083;&#1103;%20&#1075;&#1088;&#1072;&#1078;&#1076;&#1072;&#1085;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60;&#1054;&#1050;\&#1050;&#1085;&#1080;&#1075;&#1072;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84;&#1077;&#1090;&#1086;&#1076;3\Desktop\&#1050;&#1085;&#1080;&#1075;&#1072;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87;&#1088;&#1086;&#1075;&#1088;&#1072;&#1084;&#1084;&#1099;%20&#1046;&#1050;&#1061;\&#1076;&#1080;&#1072;&#1075;&#1088;&#1072;&#1084;&#1084;&#1099;%20&#1087;&#1086;%20&#1087;&#1088;&#1086;&#1075;&#1088;&#1072;&#1084;&#1084;&#1072;&#108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87;&#1088;&#1086;&#1075;&#1088;&#1072;&#1084;&#1084;&#1099;%20&#1046;&#1050;&#1061;\&#1076;&#1080;&#1072;&#1075;&#1088;&#1072;&#1084;&#1084;&#1099;%20&#1087;&#1086;%20&#1087;&#1088;&#1086;&#1075;&#1088;&#1072;&#1084;&#1084;&#1072;&#108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87;&#1088;&#1086;&#1075;&#1088;&#1072;&#1084;&#1084;&#1099;%20&#1046;&#1050;&#1061;\&#1076;&#1080;&#1072;&#1075;&#1088;&#1072;&#1084;&#1084;&#1099;%20&#1087;&#1086;%20&#1087;&#1088;&#1086;&#1075;&#1088;&#1072;&#1084;&#1084;&#1072;&#108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87;&#1088;&#1086;&#1075;&#1088;&#1072;&#1084;&#1084;&#1099;%20&#1046;&#1050;&#1061;\&#1076;&#1080;&#1072;&#1075;&#1088;&#1072;&#1084;&#1084;&#1099;%20&#1087;&#1086;%20&#1087;&#1088;&#1086;&#1075;&#1088;&#1072;&#1084;&#1084;&#1072;&#108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87;&#1088;&#1086;&#1075;&#1088;&#1072;&#1084;&#1084;&#1099;%20&#1046;&#1050;&#1061;\&#1076;&#1080;&#1072;&#1075;&#1088;&#1072;&#1084;&#1084;&#1099;%20&#1087;&#1086;%20&#1087;&#1088;&#1086;&#1075;&#1088;&#1072;&#1084;&#1084;&#1072;&#108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7;&#1082;\Desktop\&#1073;&#1102;&#1076;&#1078;&#1077;&#1090;%20&#1076;&#1083;&#1103;%20&#1075;&#1088;&#1072;&#1078;&#1076;&#1072;&#1085;\&#1087;&#1088;&#1086;&#1075;&#1088;&#1072;&#1084;&#1084;&#1099;%20&#1046;&#1050;&#1061;\&#1076;&#1080;&#1072;&#1075;&#1088;&#1072;&#1084;&#1084;&#1099;%20&#1087;&#1086;%20&#1087;&#1088;&#1086;&#1075;&#1088;&#1072;&#1084;&#1084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122047244094501"/>
          <c:y val="2.7566653659040142E-2"/>
          <c:w val="0.88180421891708061"/>
          <c:h val="0.6230194324556193"/>
        </c:manualLayout>
      </c:layout>
      <c:barChart>
        <c:barDir val="col"/>
        <c:grouping val="clustered"/>
        <c:ser>
          <c:idx val="0"/>
          <c:order val="0"/>
          <c:tx>
            <c:strRef>
              <c:f>Лист2!$A$2</c:f>
              <c:strCache>
                <c:ptCount val="1"/>
                <c:pt idx="0">
                  <c:v>«Повышение эффективности механизмов управления социально – экономическим развитием в муниципальном образовании «Аларский район» на 2017 – 2021 годы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Лист2!$B$2:$E$2</c:f>
              <c:numCache>
                <c:formatCode>#,##0.00</c:formatCode>
                <c:ptCount val="4"/>
                <c:pt idx="0">
                  <c:v>149714.9</c:v>
                </c:pt>
                <c:pt idx="1">
                  <c:v>150167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«Развитие коммунальной инфраструктуры, строительства, объектов капитального строительства и дорожной инфраструктуры муниципального образования «Аларский район» на 2017 – 2019г и на период до 2020 года».</c:v>
                </c:pt>
              </c:strCache>
            </c:strRef>
          </c:tx>
          <c:dLbls>
            <c:dLbl>
              <c:idx val="2"/>
              <c:layout>
                <c:manualLayout>
                  <c:x val="3.0864197530864239E-3"/>
                  <c:y val="-2.3391649144418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Лист2!$B$3:$E$3</c:f>
              <c:numCache>
                <c:formatCode>#,##0.00</c:formatCode>
                <c:ptCount val="4"/>
                <c:pt idx="0">
                  <c:v>23679.4</c:v>
                </c:pt>
                <c:pt idx="1">
                  <c:v>28725</c:v>
                </c:pt>
                <c:pt idx="2">
                  <c:v>16462.900000000001</c:v>
                </c:pt>
                <c:pt idx="3">
                  <c:v>15184.5</c:v>
                </c:pt>
              </c:numCache>
            </c:numRef>
          </c:val>
        </c:ser>
        <c:ser>
          <c:idx val="2"/>
          <c:order val="2"/>
          <c:tx>
            <c:strRef>
              <c:f>Лист2!$A$4</c:f>
              <c:strCache>
                <c:ptCount val="1"/>
                <c:pt idx="0">
                  <c:v>«Развитие физической культуры, спорта и молодежной политики в «Аларском районе» на 2017 – 2021 годы».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Лист2!$B$4:$E$4</c:f>
              <c:numCache>
                <c:formatCode>#,##0.00</c:formatCode>
                <c:ptCount val="4"/>
                <c:pt idx="0">
                  <c:v>2085.4</c:v>
                </c:pt>
                <c:pt idx="1">
                  <c:v>2353</c:v>
                </c:pt>
                <c:pt idx="2">
                  <c:v>1135.5</c:v>
                </c:pt>
                <c:pt idx="3">
                  <c:v>1120.8</c:v>
                </c:pt>
              </c:numCache>
            </c:numRef>
          </c:val>
        </c:ser>
        <c:ser>
          <c:idx val="3"/>
          <c:order val="3"/>
          <c:tx>
            <c:strRef>
              <c:f>Лист2!$A$5</c:f>
              <c:strCache>
                <c:ptCount val="1"/>
                <c:pt idx="0">
                  <c:v>«Развитие культуры в муниципальном образовании «Аларский район» на 2017 – 2020 гг».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Лист2!$B$5:$E$5</c:f>
              <c:numCache>
                <c:formatCode>#,##0.00</c:formatCode>
                <c:ptCount val="4"/>
                <c:pt idx="0">
                  <c:v>38348.300000000003</c:v>
                </c:pt>
                <c:pt idx="1">
                  <c:v>47722.400000000001</c:v>
                </c:pt>
                <c:pt idx="2" formatCode="General">
                  <c:v>0</c:v>
                </c:pt>
                <c:pt idx="3" formatCode="General">
                  <c:v>31779.200000000001</c:v>
                </c:pt>
              </c:numCache>
            </c:numRef>
          </c:val>
        </c:ser>
        <c:ser>
          <c:idx val="4"/>
          <c:order val="4"/>
          <c:tx>
            <c:strRef>
              <c:f>Лист2!$A$6</c:f>
              <c:strCache>
                <c:ptCount val="1"/>
                <c:pt idx="0">
                  <c:v>«Развитие системы  образования в Аларском районе на 2018 – 2020 гг.»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Лист2!$B$6:$E$6</c:f>
              <c:numCache>
                <c:formatCode>#,##0.00</c:formatCode>
                <c:ptCount val="4"/>
                <c:pt idx="0">
                  <c:v>474483.3</c:v>
                </c:pt>
                <c:pt idx="1">
                  <c:v>539128.19999999879</c:v>
                </c:pt>
                <c:pt idx="2">
                  <c:v>452225.5</c:v>
                </c:pt>
                <c:pt idx="3">
                  <c:v>443739.4</c:v>
                </c:pt>
              </c:numCache>
            </c:numRef>
          </c:val>
        </c:ser>
        <c:axId val="84566016"/>
        <c:axId val="84567552"/>
      </c:barChart>
      <c:catAx>
        <c:axId val="84566016"/>
        <c:scaling>
          <c:orientation val="minMax"/>
        </c:scaling>
        <c:axPos val="b"/>
        <c:tickLblPos val="nextTo"/>
        <c:crossAx val="84567552"/>
        <c:crosses val="autoZero"/>
        <c:auto val="1"/>
        <c:lblAlgn val="ctr"/>
        <c:lblOffset val="100"/>
      </c:catAx>
      <c:valAx>
        <c:axId val="84567552"/>
        <c:scaling>
          <c:orientation val="minMax"/>
        </c:scaling>
        <c:axPos val="l"/>
        <c:majorGridlines/>
        <c:numFmt formatCode="#,##0.00" sourceLinked="1"/>
        <c:tickLblPos val="nextTo"/>
        <c:crossAx val="84566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42189121825772E-2"/>
          <c:y val="0.70749234267794447"/>
          <c:w val="0.96315621756348635"/>
          <c:h val="0.27766535676546927"/>
        </c:manualLayout>
      </c:layout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-1.894931481151672E-2"/>
                  <c:y val="-0.10519877675841015"/>
                </c:manualLayout>
              </c:layout>
              <c:showVal val="1"/>
            </c:dLbl>
            <c:dLbl>
              <c:idx val="1"/>
              <c:layout>
                <c:manualLayout>
                  <c:x val="2.5839789776694086E-2"/>
                  <c:y val="-0.11253822629969418"/>
                </c:manualLayout>
              </c:layout>
              <c:showVal val="1"/>
            </c:dLbl>
            <c:dLbl>
              <c:idx val="2"/>
              <c:layout>
                <c:manualLayout>
                  <c:x val="9.1300590544318883E-2"/>
                  <c:y val="-8.8073394495413057E-2"/>
                </c:manualLayout>
              </c:layout>
              <c:showVal val="1"/>
            </c:dLbl>
            <c:dLbl>
              <c:idx val="3"/>
              <c:layout>
                <c:manualLayout>
                  <c:x val="-0.16537465457084177"/>
                  <c:y val="-4.892966360856268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Лист2!$A$1:$A$4</c:f>
              <c:strCache>
                <c:ptCount val="4"/>
                <c:pt idx="0">
                  <c:v>Подпрограмма «Профилактика безнадзорности и правонарушений несовершеннолетних в Аларском районе на 2017-2021 годы».</c:v>
                </c:pt>
                <c:pt idx="1">
                  <c:v>Подпрограмма «Комплексные меры по противодействию незаконного распространения и потребления наркотических средств и психотропных веществ в Аларском районе на 2017 – 2021 годы».</c:v>
                </c:pt>
                <c:pt idx="2">
                  <c:v>Подпрограмма «Патриотическое воспитание граждан в Аларском районе на 2017 – 2021 годы».</c:v>
                </c:pt>
                <c:pt idx="3">
                  <c:v>Подпрограмма «Развитие физической культуры и спорта в Аларском районе на 2017-2021 годы».</c:v>
                </c:pt>
              </c:strCache>
            </c:strRef>
          </c:cat>
          <c:val>
            <c:numRef>
              <c:f>Лист2!$B$1:$B$4</c:f>
              <c:numCache>
                <c:formatCode>#,##0.00</c:formatCode>
                <c:ptCount val="4"/>
                <c:pt idx="0">
                  <c:v>49.9</c:v>
                </c:pt>
                <c:pt idx="1">
                  <c:v>66.900000000000006</c:v>
                </c:pt>
                <c:pt idx="2">
                  <c:v>93</c:v>
                </c:pt>
                <c:pt idx="3">
                  <c:v>1875.6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8.8373324273877223E-3"/>
          <c:y val="0.7537306460545663"/>
          <c:w val="0.98920000433457933"/>
          <c:h val="0.2462693082407859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</c:v>
                </c:pt>
                <c:pt idx="5">
                  <c:v>Социальная политика
</c:v>
                </c:pt>
              </c:strCache>
            </c:strRef>
          </c:cat>
          <c:val>
            <c:numRef>
              <c:f>'[Диаграмма в Microsoft Office PowerPoint]Лист1'!$B$2:$B$7</c:f>
              <c:numCache>
                <c:formatCode>#,##0.00</c:formatCode>
                <c:ptCount val="6"/>
                <c:pt idx="0">
                  <c:v>107035.3</c:v>
                </c:pt>
                <c:pt idx="1">
                  <c:v>311654.2</c:v>
                </c:pt>
                <c:pt idx="2">
                  <c:v>16677.099999999973</c:v>
                </c:pt>
                <c:pt idx="3">
                  <c:v>4547.9000000000005</c:v>
                </c:pt>
                <c:pt idx="4">
                  <c:v>15760.6</c:v>
                </c:pt>
                <c:pt idx="5">
                  <c:v>5038.3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</c:v>
                </c:pt>
                <c:pt idx="5">
                  <c:v>Социальная политика
</c:v>
                </c:pt>
              </c:strCache>
            </c:strRef>
          </c:cat>
          <c:val>
            <c:numRef>
              <c:f>'[Диаграмма в Microsoft Office PowerPoint]Лист1'!$C$2:$C$7</c:f>
              <c:numCache>
                <c:formatCode>#,##0.00</c:formatCode>
                <c:ptCount val="6"/>
                <c:pt idx="0">
                  <c:v>101455.6</c:v>
                </c:pt>
                <c:pt idx="1">
                  <c:v>290421.2</c:v>
                </c:pt>
                <c:pt idx="2">
                  <c:v>13704.6</c:v>
                </c:pt>
                <c:pt idx="3">
                  <c:v>1985.5</c:v>
                </c:pt>
                <c:pt idx="4">
                  <c:v>16189.8</c:v>
                </c:pt>
                <c:pt idx="5">
                  <c:v>12160.4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PowerPoint]Лист1'!$D$1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</c:v>
                </c:pt>
                <c:pt idx="5">
                  <c:v>Социальная политика
</c:v>
                </c:pt>
              </c:strCache>
            </c:strRef>
          </c:cat>
          <c:val>
            <c:numRef>
              <c:f>'[Диаграмма в Microsoft Office PowerPoint]Лист1'!$D$2:$D$7</c:f>
              <c:numCache>
                <c:formatCode>#,##0.00</c:formatCode>
                <c:ptCount val="6"/>
                <c:pt idx="0">
                  <c:v>99825.1</c:v>
                </c:pt>
                <c:pt idx="1">
                  <c:v>288148.40000000002</c:v>
                </c:pt>
                <c:pt idx="2">
                  <c:v>13704.6</c:v>
                </c:pt>
                <c:pt idx="3">
                  <c:v>1985.5</c:v>
                </c:pt>
                <c:pt idx="4">
                  <c:v>12414.6</c:v>
                </c:pt>
                <c:pt idx="5">
                  <c:v>12160.4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PowerPoint]Лист1'!$E$1</c:f>
              <c:strCache>
                <c:ptCount val="1"/>
                <c:pt idx="0">
                  <c:v>2020год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PowerPoint]Лист1'!$A$2:$A$7</c:f>
              <c:strCache>
                <c:ptCount val="6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</c:v>
                </c:pt>
                <c:pt idx="5">
                  <c:v>Социальная политика
</c:v>
                </c:pt>
              </c:strCache>
            </c:strRef>
          </c:cat>
          <c:val>
            <c:numRef>
              <c:f>'[Диаграмма в Microsoft Office PowerPoint]Лист1'!$E$2:$E$7</c:f>
              <c:numCache>
                <c:formatCode>#,##0.00</c:formatCode>
                <c:ptCount val="6"/>
                <c:pt idx="0">
                  <c:v>99575.1</c:v>
                </c:pt>
                <c:pt idx="1">
                  <c:v>286452.5</c:v>
                </c:pt>
                <c:pt idx="2">
                  <c:v>13704.6</c:v>
                </c:pt>
                <c:pt idx="3">
                  <c:v>1985.5</c:v>
                </c:pt>
                <c:pt idx="4">
                  <c:v>12414.6</c:v>
                </c:pt>
                <c:pt idx="5">
                  <c:v>12160.4</c:v>
                </c:pt>
              </c:numCache>
            </c:numRef>
          </c:val>
        </c:ser>
        <c:axId val="86672512"/>
        <c:axId val="86674048"/>
      </c:barChart>
      <c:catAx>
        <c:axId val="86672512"/>
        <c:scaling>
          <c:orientation val="minMax"/>
        </c:scaling>
        <c:axPos val="l"/>
        <c:tickLblPos val="nextTo"/>
        <c:crossAx val="86674048"/>
        <c:crosses val="autoZero"/>
        <c:auto val="1"/>
        <c:lblAlgn val="ctr"/>
        <c:lblOffset val="100"/>
      </c:catAx>
      <c:valAx>
        <c:axId val="86674048"/>
        <c:scaling>
          <c:orientation val="minMax"/>
        </c:scaling>
        <c:axPos val="b"/>
        <c:majorGridlines/>
        <c:numFmt formatCode="#,##0.00" sourceLinked="1"/>
        <c:tickLblPos val="nextTo"/>
        <c:crossAx val="866725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0484171322160211E-2"/>
          <c:y val="0.13058419243986291"/>
          <c:w val="0.54794322497397363"/>
          <c:h val="0.8442153493699885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'Расходы 2017'!$A$2:$A$12</c:f>
              <c:strCache>
                <c:ptCount val="11"/>
                <c:pt idx="0">
                  <c:v>Заработная плата и начисления на выплаты по оплате труда</c:v>
                </c:pt>
                <c:pt idx="1">
                  <c:v>Прочие выплаты</c:v>
                </c:pt>
                <c:pt idx="2">
                  <c:v>Услуги связи</c:v>
                </c:pt>
                <c:pt idx="3">
                  <c:v>Транспортные услуги</c:v>
                </c:pt>
                <c:pt idx="4">
                  <c:v>Коммунальные услуги</c:v>
                </c:pt>
                <c:pt idx="5">
                  <c:v>Работы, услуги по содержанию имущества</c:v>
                </c:pt>
                <c:pt idx="6">
                  <c:v>Прочие работы,услуги</c:v>
                </c:pt>
                <c:pt idx="7">
                  <c:v>Прочие расходы</c:v>
                </c:pt>
                <c:pt idx="8">
                  <c:v>Налоги</c:v>
                </c:pt>
                <c:pt idx="9">
                  <c:v>Увеличение стоимости основных средств</c:v>
                </c:pt>
                <c:pt idx="10">
                  <c:v>Увеличение стоимости материальных запасов</c:v>
                </c:pt>
              </c:strCache>
            </c:strRef>
          </c:cat>
          <c:val>
            <c:numRef>
              <c:f>'Расходы 2017'!$B$2:$B$12</c:f>
              <c:numCache>
                <c:formatCode>General</c:formatCode>
                <c:ptCount val="11"/>
                <c:pt idx="0">
                  <c:v>32027643.740000002</c:v>
                </c:pt>
                <c:pt idx="1">
                  <c:v>78530</c:v>
                </c:pt>
                <c:pt idx="2">
                  <c:v>260315.26</c:v>
                </c:pt>
                <c:pt idx="3">
                  <c:v>11321.8</c:v>
                </c:pt>
                <c:pt idx="4">
                  <c:v>2743077.19</c:v>
                </c:pt>
                <c:pt idx="5">
                  <c:v>203583.44</c:v>
                </c:pt>
                <c:pt idx="6">
                  <c:v>869756.34000000043</c:v>
                </c:pt>
                <c:pt idx="7" formatCode="0.00">
                  <c:v>247550</c:v>
                </c:pt>
                <c:pt idx="8" formatCode="0.00">
                  <c:v>83823.25</c:v>
                </c:pt>
                <c:pt idx="9" formatCode="0.00">
                  <c:v>1278604</c:v>
                </c:pt>
                <c:pt idx="10">
                  <c:v>855386.33000000042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(факт)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Муниципальная подпрограмма «Повышение доступности и качества муниципальных услуг в сфере культурного досуга населения  Аларского района на 2017-2020 годы» (тыс.руб.)</c:v>
                </c:pt>
                <c:pt idx="1">
                  <c:v>Муниципальная  подпрограмма  «Совершенствование и модернизация деятельности МБУК «МЦБ им. А. В. Вампилова»  на  2017 – 2020 годы» (тыс.руб.)</c:v>
                </c:pt>
                <c:pt idx="2">
                  <c:v>Муниципальная подпрограмма «Реализация образовательных программ сферы культуры и искусства в Аларском районе на 2017 – 2020 годы». (тыс.руб.)</c:v>
                </c:pt>
                <c:pt idx="3">
                  <c:v>Муниципальная подпрограмма «Развитие музейного дела и сохранение музейных фондов на 2017-2020 годы» (тыс.руб.)</c:v>
                </c:pt>
                <c:pt idx="4">
                  <c:v>Муниципальная подпрограмма «Осуществление полномочий по предоставлению услуг в сфере культуры на 2017-2020 годы» (тыс.руб.)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7130.1</c:v>
                </c:pt>
                <c:pt idx="1">
                  <c:v>8071.8</c:v>
                </c:pt>
                <c:pt idx="2">
                  <c:v>9874</c:v>
                </c:pt>
                <c:pt idx="3">
                  <c:v>4315</c:v>
                </c:pt>
                <c:pt idx="4">
                  <c:v>10144.29999999999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(план)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Муниципальная подпрограмма «Повышение доступности и качества муниципальных услуг в сфере культурного досуга населения  Аларского района на 2017-2020 годы» (тыс.руб.)</c:v>
                </c:pt>
                <c:pt idx="1">
                  <c:v>Муниципальная  подпрограмма  «Совершенствование и модернизация деятельности МБУК «МЦБ им. А. В. Вампилова»  на  2017 – 2020 годы» (тыс.руб.)</c:v>
                </c:pt>
                <c:pt idx="2">
                  <c:v>Муниципальная подпрограмма «Реализация образовательных программ сферы культуры и искусства в Аларском районе на 2017 – 2020 годы». (тыс.руб.)</c:v>
                </c:pt>
                <c:pt idx="3">
                  <c:v>Муниципальная подпрограмма «Развитие музейного дела и сохранение музейных фондов на 2017-2020 годы» (тыс.руб.)</c:v>
                </c:pt>
                <c:pt idx="4">
                  <c:v>Муниципальная подпрограмма «Осуществление полномочий по предоставлению услуг в сфере культуры на 2017-2020 годы» (тыс.руб.)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8823.6</c:v>
                </c:pt>
                <c:pt idx="1">
                  <c:v>9601.7000000000007</c:v>
                </c:pt>
                <c:pt idx="2">
                  <c:v>12648.6</c:v>
                </c:pt>
                <c:pt idx="3">
                  <c:v>4859</c:v>
                </c:pt>
                <c:pt idx="4">
                  <c:v>12125.7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(план)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Муниципальная подпрограмма «Повышение доступности и качества муниципальных услуг в сфере культурного досуга населения  Аларского района на 2017-2020 годы» (тыс.руб.)</c:v>
                </c:pt>
                <c:pt idx="1">
                  <c:v>Муниципальная  подпрограмма  «Совершенствование и модернизация деятельности МБУК «МЦБ им. А. В. Вампилова»  на  2017 – 2020 годы» (тыс.руб.)</c:v>
                </c:pt>
                <c:pt idx="2">
                  <c:v>Муниципальная подпрограмма «Реализация образовательных программ сферы культуры и искусства в Аларском районе на 2017 – 2020 годы». (тыс.руб.)</c:v>
                </c:pt>
                <c:pt idx="3">
                  <c:v>Муниципальная подпрограмма «Развитие музейного дела и сохранение музейных фондов на 2017-2020 годы» (тыс.руб.)</c:v>
                </c:pt>
                <c:pt idx="4">
                  <c:v>Муниципальная подпрограмма «Осуществление полномочий по предоставлению услуг в сфере культуры на 2017-2020 годы» (тыс.руб.)</c:v>
                </c:pt>
              </c:strCache>
            </c:strRef>
          </c:cat>
          <c:val>
            <c:numRef>
              <c:f>Лист1!$D$2:$D$6</c:f>
              <c:numCache>
                <c:formatCode>#,##0.00</c:formatCode>
                <c:ptCount val="5"/>
                <c:pt idx="0">
                  <c:v>6466.1</c:v>
                </c:pt>
                <c:pt idx="1">
                  <c:v>6568</c:v>
                </c:pt>
                <c:pt idx="2">
                  <c:v>9912</c:v>
                </c:pt>
                <c:pt idx="3">
                  <c:v>3212.2</c:v>
                </c:pt>
                <c:pt idx="4">
                  <c:v>6867.9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(план)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Муниципальная подпрограмма «Повышение доступности и качества муниципальных услуг в сфере культурного досуга населения  Аларского района на 2017-2020 годы» (тыс.руб.)</c:v>
                </c:pt>
                <c:pt idx="1">
                  <c:v>Муниципальная  подпрограмма  «Совершенствование и модернизация деятельности МБУК «МЦБ им. А. В. Вампилова»  на  2017 – 2020 годы» (тыс.руб.)</c:v>
                </c:pt>
                <c:pt idx="2">
                  <c:v>Муниципальная подпрограмма «Реализация образовательных программ сферы культуры и искусства в Аларском районе на 2017 – 2020 годы». (тыс.руб.)</c:v>
                </c:pt>
                <c:pt idx="3">
                  <c:v>Муниципальная подпрограмма «Развитие музейного дела и сохранение музейных фондов на 2017-2020 годы» (тыс.руб.)</c:v>
                </c:pt>
                <c:pt idx="4">
                  <c:v>Муниципальная подпрограмма «Осуществление полномочий по предоставлению услуг в сфере культуры на 2017-2020 годы» (тыс.руб.)</c:v>
                </c:pt>
              </c:strCache>
            </c:strRef>
          </c:cat>
          <c:val>
            <c:numRef>
              <c:f>Лист1!$E$2:$E$6</c:f>
              <c:numCache>
                <c:formatCode>#,##0.00</c:formatCode>
                <c:ptCount val="5"/>
                <c:pt idx="0">
                  <c:v>6374.1</c:v>
                </c:pt>
                <c:pt idx="1">
                  <c:v>6327</c:v>
                </c:pt>
                <c:pt idx="2">
                  <c:v>9645.2999999999902</c:v>
                </c:pt>
                <c:pt idx="3">
                  <c:v>3090.6</c:v>
                </c:pt>
                <c:pt idx="4">
                  <c:v>6682.2</c:v>
                </c:pt>
              </c:numCache>
            </c:numRef>
          </c:val>
        </c:ser>
        <c:axId val="86755968"/>
        <c:axId val="85201280"/>
      </c:barChart>
      <c:catAx>
        <c:axId val="86755968"/>
        <c:scaling>
          <c:orientation val="minMax"/>
        </c:scaling>
        <c:axPos val="l"/>
        <c:tickLblPos val="nextTo"/>
        <c:crossAx val="85201280"/>
        <c:crosses val="autoZero"/>
        <c:auto val="1"/>
        <c:lblAlgn val="ctr"/>
        <c:lblOffset val="100"/>
      </c:catAx>
      <c:valAx>
        <c:axId val="85201280"/>
        <c:scaling>
          <c:orientation val="minMax"/>
        </c:scaling>
        <c:axPos val="b"/>
        <c:majorGridlines/>
        <c:numFmt formatCode="#,##0.00" sourceLinked="1"/>
        <c:tickLblPos val="nextTo"/>
        <c:crossAx val="867559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527082379397187E-2"/>
          <c:y val="0.17303729741128282"/>
          <c:w val="0.54254666908428451"/>
          <c:h val="0.745393866661630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ПРЕДПРИЯТИЯ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ПРОМЫШЛЕННОСТЬ</c:v>
                </c:pt>
                <c:pt idx="1">
                  <c:v>СЕЛЬСКОЕ ХОЗЯЙСТВО</c:v>
                </c:pt>
                <c:pt idx="2">
                  <c:v>ТОРГОВЛЯ, ОБЩ.ПИТАНИЕ, БЫТ.УСЛУГИ</c:v>
                </c:pt>
                <c:pt idx="3">
                  <c:v>ВОДОСНАБЖЕНИЕ, ВОДООТВЕДЕНИЕ</c:v>
                </c:pt>
                <c:pt idx="4">
                  <c:v>ДЕЯТЕЛЬНОСТЬ В ОБЛАСТИ ИНФОРМАЦИИ И СВЯЗИ</c:v>
                </c:pt>
                <c:pt idx="5">
                  <c:v>ЛЕСНОЕ ХОЗЯЙСТВО</c:v>
                </c:pt>
                <c:pt idx="6">
                  <c:v>ПРОЧИЕ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485.8</c:v>
                </c:pt>
                <c:pt idx="1">
                  <c:v>127.1</c:v>
                </c:pt>
                <c:pt idx="2">
                  <c:v>940.3</c:v>
                </c:pt>
                <c:pt idx="3">
                  <c:v>12.3</c:v>
                </c:pt>
                <c:pt idx="4">
                  <c:v>5.5</c:v>
                </c:pt>
                <c:pt idx="5">
                  <c:v>2.8</c:v>
                </c:pt>
                <c:pt idx="6">
                  <c:v>10.9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089225160443965"/>
          <c:y val="0"/>
          <c:w val="0.33014750998267239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10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4793265138642169E-2"/>
          <c:y val="5.8079716989561339E-2"/>
          <c:w val="0.63575822103988433"/>
          <c:h val="0.8696370604244202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Муниципальное 
задание</c:v>
                </c:pt>
              </c:strCache>
            </c:strRef>
          </c:tx>
          <c:spPr>
            <a:solidFill>
              <a:srgbClr val="FF0000"/>
            </a:solidFill>
            <a:ln w="13882">
              <a:solidFill>
                <a:schemeClr val="tx1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2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Бюджет 2017г.</c:v>
                </c:pt>
                <c:pt idx="1">
                  <c:v>Бюджет 2018</c:v>
                </c:pt>
                <c:pt idx="2">
                  <c:v>Бюджет 2019</c:v>
                </c:pt>
                <c:pt idx="3">
                  <c:v>Бюджет 2020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5126.5</c:v>
                </c:pt>
                <c:pt idx="1">
                  <c:v>3843</c:v>
                </c:pt>
                <c:pt idx="2">
                  <c:v>2044.3</c:v>
                </c:pt>
                <c:pt idx="3">
                  <c:v>2216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Бланки
Продукция</c:v>
                </c:pt>
              </c:strCache>
            </c:strRef>
          </c:tx>
          <c:spPr>
            <a:solidFill>
              <a:schemeClr val="accent2"/>
            </a:solidFill>
            <a:ln w="1388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4592926274433205E-3"/>
                  <c:y val="3.8500371441627511E-2"/>
                </c:manualLayout>
              </c:layout>
              <c:showVal val="1"/>
            </c:dLbl>
            <c:dLbl>
              <c:idx val="1"/>
              <c:layout>
                <c:manualLayout>
                  <c:x val="1.4864308758144361E-3"/>
                  <c:y val="3.2421365424528531E-2"/>
                </c:manualLayout>
              </c:layout>
              <c:showVal val="1"/>
            </c:dLbl>
            <c:dLbl>
              <c:idx val="2"/>
              <c:layout>
                <c:manualLayout>
                  <c:x val="1.4864308758144899E-3"/>
                  <c:y val="3.2421365424528531E-2"/>
                </c:manualLayout>
              </c:layout>
              <c:showVal val="1"/>
            </c:dLbl>
            <c:dLbl>
              <c:idx val="3"/>
              <c:layout>
                <c:manualLayout>
                  <c:x val="-7.4321543790721823E-3"/>
                  <c:y val="3.242136542452853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Бюджет 2017г.</c:v>
                </c:pt>
                <c:pt idx="1">
                  <c:v>Бюджет 2018</c:v>
                </c:pt>
                <c:pt idx="2">
                  <c:v>Бюджет 2019</c:v>
                </c:pt>
                <c:pt idx="3">
                  <c:v>Бюджет 2020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245.2</c:v>
                </c:pt>
                <c:pt idx="1">
                  <c:v>300</c:v>
                </c:pt>
                <c:pt idx="2">
                  <c:v>300</c:v>
                </c:pt>
                <c:pt idx="3">
                  <c:v>300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Реклама, 
объявления</c:v>
                </c:pt>
              </c:strCache>
            </c:strRef>
          </c:tx>
          <c:spPr>
            <a:solidFill>
              <a:schemeClr val="hlink"/>
            </a:solidFill>
            <a:ln w="1388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4864308758144361E-3"/>
                  <c:y val="-3.6474036102594531E-2"/>
                </c:manualLayout>
              </c:layout>
              <c:showVal val="1"/>
            </c:dLbl>
            <c:dLbl>
              <c:idx val="1"/>
              <c:layout>
                <c:manualLayout>
                  <c:x val="1.4864308758144361E-3"/>
                  <c:y val="-2.2289688729363377E-2"/>
                </c:manualLayout>
              </c:layout>
              <c:showVal val="1"/>
            </c:dLbl>
            <c:dLbl>
              <c:idx val="2"/>
              <c:layout>
                <c:manualLayout>
                  <c:x val="5.4501835836671331E-17"/>
                  <c:y val="-2.2289688729363377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2.228968872936337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Бюджет 2017г.</c:v>
                </c:pt>
                <c:pt idx="1">
                  <c:v>Бюджет 2018</c:v>
                </c:pt>
                <c:pt idx="2">
                  <c:v>Бюджет 2019</c:v>
                </c:pt>
                <c:pt idx="3">
                  <c:v>Бюджет 2020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1235.2</c:v>
                </c:pt>
                <c:pt idx="1">
                  <c:v>1150</c:v>
                </c:pt>
                <c:pt idx="2">
                  <c:v>1150</c:v>
                </c:pt>
                <c:pt idx="3">
                  <c:v>1150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Подписка</c:v>
                </c:pt>
              </c:strCache>
            </c:strRef>
          </c:tx>
          <c:spPr>
            <a:solidFill>
              <a:schemeClr val="folHlink"/>
            </a:solidFill>
            <a:ln w="1388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945723503257754E-3"/>
                  <c:y val="-1.4184347373231179E-2"/>
                </c:manualLayout>
              </c:layout>
              <c:showVal val="1"/>
            </c:dLbl>
            <c:dLbl>
              <c:idx val="1"/>
              <c:layout>
                <c:manualLayout>
                  <c:x val="4.4592926274433205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1891447006515506E-2"/>
                  <c:y val="-2.2289688729363377E-2"/>
                </c:manualLayout>
              </c:layout>
              <c:showVal val="1"/>
            </c:dLbl>
            <c:dLbl>
              <c:idx val="3"/>
              <c:layout>
                <c:manualLayout>
                  <c:x val="1.0405016130701038E-2"/>
                  <c:y val="-1.013167669516515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Бюджет 2017г.</c:v>
                </c:pt>
                <c:pt idx="1">
                  <c:v>Бюджет 2018</c:v>
                </c:pt>
                <c:pt idx="2">
                  <c:v>Бюджет 2019</c:v>
                </c:pt>
                <c:pt idx="3">
                  <c:v>Бюджет 2020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1014</c:v>
                </c:pt>
                <c:pt idx="1">
                  <c:v>1050</c:v>
                </c:pt>
                <c:pt idx="2">
                  <c:v>1050</c:v>
                </c:pt>
                <c:pt idx="3">
                  <c:v>1050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Бюджет 2017г.</c:v>
                </c:pt>
                <c:pt idx="1">
                  <c:v>Бюджет 2018</c:v>
                </c:pt>
                <c:pt idx="2">
                  <c:v>Бюджет 2019</c:v>
                </c:pt>
                <c:pt idx="3">
                  <c:v>Бюджет 2020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7620.9</c:v>
                </c:pt>
                <c:pt idx="1">
                  <c:v>6343</c:v>
                </c:pt>
                <c:pt idx="2">
                  <c:v>4544.3</c:v>
                </c:pt>
                <c:pt idx="3">
                  <c:v>4716</c:v>
                </c:pt>
              </c:numCache>
            </c:numRef>
          </c:val>
        </c:ser>
        <c:gapDepth val="0"/>
        <c:shape val="box"/>
        <c:axId val="42177280"/>
        <c:axId val="42178816"/>
        <c:axId val="0"/>
      </c:bar3DChart>
      <c:catAx>
        <c:axId val="42177280"/>
        <c:scaling>
          <c:orientation val="minMax"/>
        </c:scaling>
        <c:axPos val="b"/>
        <c:numFmt formatCode="General" sourceLinked="1"/>
        <c:tickLblPos val="low"/>
        <c:spPr>
          <a:ln w="34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2178816"/>
        <c:crosses val="autoZero"/>
        <c:auto val="1"/>
        <c:lblAlgn val="ctr"/>
        <c:lblOffset val="100"/>
        <c:tickMarkSkip val="1"/>
      </c:catAx>
      <c:valAx>
        <c:axId val="42178816"/>
        <c:scaling>
          <c:orientation val="minMax"/>
          <c:max val="8000"/>
        </c:scaling>
        <c:axPos val="l"/>
        <c:majorGridlines>
          <c:spPr>
            <a:ln w="34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4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2177280"/>
        <c:crosses val="autoZero"/>
        <c:crossBetween val="between"/>
        <c:majorUnit val="1000"/>
      </c:valAx>
      <c:spPr>
        <a:noFill/>
        <a:ln w="2776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77911399780955315"/>
          <c:y val="0.15542068093360278"/>
          <c:w val="0.22088596898204987"/>
          <c:h val="0.61616709256938174"/>
        </c:manualLayout>
      </c:layout>
      <c:spPr>
        <a:noFill/>
        <a:ln w="3471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6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2.3300975623877063E-2"/>
                  <c:y val="-0.4738955823293178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36-4F6B-9256-F39174FE0620}"/>
                </c:ext>
              </c:extLst>
            </c:dLbl>
            <c:dLbl>
              <c:idx val="1"/>
              <c:layout>
                <c:manualLayout>
                  <c:x val="2.1706644308350346E-2"/>
                  <c:y val="-0.3220732256275420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C36-4F6B-9256-F39174FE0620}"/>
                </c:ext>
              </c:extLst>
            </c:dLbl>
            <c:dLbl>
              <c:idx val="2"/>
              <c:layout>
                <c:manualLayout>
                  <c:x val="3.4702780208029582E-2"/>
                  <c:y val="-0.3065244211259203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36-4F6B-9256-F39174FE0620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Лист1!$A$2:$C$2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Лист1!$A$1:$C$1</c:f>
              <c:numCache>
                <c:formatCode>General</c:formatCode>
                <c:ptCount val="3"/>
                <c:pt idx="0">
                  <c:v>3616472</c:v>
                </c:pt>
                <c:pt idx="1">
                  <c:v>2055700</c:v>
                </c:pt>
                <c:pt idx="2">
                  <c:v>2079800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36-4F6B-9256-F39174FE0620}"/>
            </c:ext>
          </c:extLst>
        </c:ser>
        <c:shape val="box"/>
        <c:axId val="84588800"/>
        <c:axId val="84803584"/>
        <c:axId val="0"/>
      </c:bar3DChart>
      <c:catAx>
        <c:axId val="84588800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803584"/>
        <c:crosses val="autoZero"/>
        <c:auto val="1"/>
        <c:lblAlgn val="ctr"/>
        <c:lblOffset val="100"/>
      </c:catAx>
      <c:valAx>
        <c:axId val="848035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58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46429494240685"/>
          <c:y val="3.4805882889904535E-2"/>
          <c:w val="0.80045204194035124"/>
          <c:h val="0.85529822359161722"/>
        </c:manualLayout>
      </c:layout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2.45474871196656E-2"/>
                  <c:y val="-0.3107359017798846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EF4-4944-BD30-069635EC4353}"/>
                </c:ext>
              </c:extLst>
            </c:dLbl>
            <c:dLbl>
              <c:idx val="1"/>
              <c:layout>
                <c:manualLayout>
                  <c:x val="1.5288106347817673E-2"/>
                  <c:y val="-0.4259051318739445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EF4-4944-BD30-069635EC4353}"/>
                </c:ext>
              </c:extLst>
            </c:dLbl>
            <c:dLbl>
              <c:idx val="2"/>
              <c:layout>
                <c:manualLayout>
                  <c:x val="2.0725388601036142E-2"/>
                  <c:y val="-9.370814624205066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EF4-4944-BD30-069635EC4353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Лист2!$A$2:$C$2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Лист2!$A$1:$C$1</c:f>
              <c:numCache>
                <c:formatCode>General</c:formatCode>
                <c:ptCount val="3"/>
                <c:pt idx="0">
                  <c:v>1330000</c:v>
                </c:pt>
                <c:pt idx="1">
                  <c:v>2350000</c:v>
                </c:pt>
                <c:pt idx="2">
                  <c:v>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F4-4944-BD30-069635EC4353}"/>
            </c:ext>
          </c:extLst>
        </c:ser>
        <c:shape val="box"/>
        <c:axId val="84836352"/>
        <c:axId val="84837888"/>
        <c:axId val="0"/>
      </c:bar3DChart>
      <c:catAx>
        <c:axId val="84836352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837888"/>
        <c:crosses val="autoZero"/>
        <c:auto val="1"/>
        <c:lblAlgn val="ctr"/>
        <c:lblOffset val="100"/>
      </c:catAx>
      <c:valAx>
        <c:axId val="848378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83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269203849518821"/>
          <c:y val="3.7453703703703829E-2"/>
          <c:w val="0.83675240594925637"/>
          <c:h val="0.85514690871974319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5.5555555555555558E-3"/>
                  <c:y val="-5.55555555555554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9DB-4420-ADD7-BA9C7C2C87D8}"/>
                </c:ext>
              </c:extLst>
            </c:dLbl>
            <c:dLbl>
              <c:idx val="1"/>
              <c:layout>
                <c:manualLayout>
                  <c:x val="1.9444444444444445E-2"/>
                  <c:y val="-6.018518518518526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9DB-4420-ADD7-BA9C7C2C87D8}"/>
                </c:ext>
              </c:extLst>
            </c:dLbl>
            <c:dLbl>
              <c:idx val="2"/>
              <c:layout>
                <c:manualLayout>
                  <c:x val="-1.0185067526416083E-16"/>
                  <c:y val="-0.1064814814814817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DB-4420-ADD7-BA9C7C2C87D8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Лист3!$A$2:$C$2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Лист3!$A$1:$C$1</c:f>
              <c:numCache>
                <c:formatCode>General</c:formatCode>
                <c:ptCount val="3"/>
                <c:pt idx="0">
                  <c:v>7881199.96</c:v>
                </c:pt>
                <c:pt idx="1">
                  <c:v>4122700</c:v>
                </c:pt>
                <c:pt idx="2">
                  <c:v>3385400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DB-4420-ADD7-BA9C7C2C87D8}"/>
            </c:ext>
          </c:extLst>
        </c:ser>
        <c:shape val="box"/>
        <c:axId val="85067264"/>
        <c:axId val="85068800"/>
        <c:axId val="0"/>
      </c:bar3DChart>
      <c:catAx>
        <c:axId val="85067264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068800"/>
        <c:crosses val="autoZero"/>
        <c:auto val="1"/>
        <c:lblAlgn val="ctr"/>
        <c:lblOffset val="100"/>
      </c:catAx>
      <c:valAx>
        <c:axId val="850688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06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044714865187349"/>
          <c:y val="2.9333333333333378E-2"/>
          <c:w val="0.79838402017929577"/>
          <c:h val="0.86112461942257457"/>
        </c:manualLayout>
      </c:layout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2.0779220779220838E-2"/>
                  <c:y val="-0.4560000000000000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F4-4AC4-B565-DD9F07A97BF6}"/>
                </c:ext>
              </c:extLst>
            </c:dLbl>
            <c:dLbl>
              <c:idx val="1"/>
              <c:layout>
                <c:manualLayout>
                  <c:x val="2.4242338386211603E-2"/>
                  <c:y val="-0.371262828923020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F4-4AC4-B565-DD9F07A97BF6}"/>
                </c:ext>
              </c:extLst>
            </c:dLbl>
            <c:dLbl>
              <c:idx val="2"/>
              <c:layout>
                <c:manualLayout>
                  <c:x val="3.1168806534542539E-2"/>
                  <c:y val="-0.4351528885858304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4F4-4AC4-B565-DD9F07A97BF6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Лист4!$A$2:$C$2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Лист4!$A$1:$C$1</c:f>
              <c:numCache>
                <c:formatCode>General</c:formatCode>
                <c:ptCount val="3"/>
                <c:pt idx="0">
                  <c:v>230000</c:v>
                </c:pt>
                <c:pt idx="1">
                  <c:v>190000</c:v>
                </c:pt>
                <c:pt idx="2">
                  <c:v>230000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F4-4AC4-B565-DD9F07A97BF6}"/>
            </c:ext>
          </c:extLst>
        </c:ser>
        <c:shape val="box"/>
        <c:axId val="85097856"/>
        <c:axId val="85116032"/>
        <c:axId val="0"/>
      </c:bar3DChart>
      <c:catAx>
        <c:axId val="85097856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116032"/>
        <c:crosses val="autoZero"/>
        <c:auto val="1"/>
        <c:lblAlgn val="ctr"/>
        <c:lblOffset val="100"/>
      </c:catAx>
      <c:valAx>
        <c:axId val="851160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09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2.3919631573831021E-2"/>
                  <c:y val="-0.1642562900007059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94-4F55-9B21-380CD0BFF045}"/>
                </c:ext>
              </c:extLst>
            </c:dLbl>
            <c:dLbl>
              <c:idx val="1"/>
              <c:layout>
                <c:manualLayout>
                  <c:x val="2.0833333333333405E-2"/>
                  <c:y val="-0.248000000000000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94-4F55-9B21-380CD0BFF045}"/>
                </c:ext>
              </c:extLst>
            </c:dLbl>
            <c:dLbl>
              <c:idx val="2"/>
              <c:layout>
                <c:manualLayout>
                  <c:x val="2.4305555555555431E-2"/>
                  <c:y val="-0.4266666666666675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94-4F55-9B21-380CD0BFF045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Лист5!$A$2:$C$2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Лист5!$A$1:$C$1</c:f>
              <c:numCache>
                <c:formatCode>General</c:formatCode>
                <c:ptCount val="3"/>
                <c:pt idx="0">
                  <c:v>500000</c:v>
                </c:pt>
                <c:pt idx="1">
                  <c:v>1625000</c:v>
                </c:pt>
                <c:pt idx="2">
                  <c:v>3100000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94-4F55-9B21-380CD0BFF045}"/>
            </c:ext>
          </c:extLst>
        </c:ser>
        <c:shape val="box"/>
        <c:axId val="85161088"/>
        <c:axId val="85162624"/>
        <c:axId val="0"/>
      </c:bar3DChart>
      <c:catAx>
        <c:axId val="85161088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162624"/>
        <c:crosses val="autoZero"/>
        <c:auto val="1"/>
        <c:lblAlgn val="ctr"/>
        <c:lblOffset val="100"/>
      </c:catAx>
      <c:valAx>
        <c:axId val="85162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16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2.083333333333336E-2"/>
                  <c:y val="-0.428282737446329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A12-4177-83B1-192C9F8BA69E}"/>
                </c:ext>
              </c:extLst>
            </c:dLbl>
            <c:dLbl>
              <c:idx val="1"/>
              <c:layout>
                <c:manualLayout>
                  <c:x val="1.3888888888888994E-2"/>
                  <c:y val="-8.88888700360307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A12-4177-83B1-192C9F8BA69E}"/>
                </c:ext>
              </c:extLst>
            </c:dLbl>
            <c:dLbl>
              <c:idx val="2"/>
              <c:layout>
                <c:manualLayout>
                  <c:x val="1.388888888888893E-2"/>
                  <c:y val="-8.08080636691187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A12-4177-83B1-192C9F8BA69E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Лист6!$A$2:$C$2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Лист6!$A$1:$C$1</c:f>
              <c:numCache>
                <c:formatCode>General</c:formatCode>
                <c:ptCount val="3"/>
                <c:pt idx="0">
                  <c:v>7198200</c:v>
                </c:pt>
                <c:pt idx="1">
                  <c:v>80000</c:v>
                </c:pt>
                <c:pt idx="2">
                  <c:v>149800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12-4177-83B1-192C9F8BA69E}"/>
            </c:ext>
          </c:extLst>
        </c:ser>
        <c:shape val="box"/>
        <c:axId val="85187584"/>
        <c:axId val="85299968"/>
        <c:axId val="0"/>
      </c:bar3DChart>
      <c:catAx>
        <c:axId val="85187584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299968"/>
        <c:crosses val="autoZero"/>
        <c:auto val="1"/>
        <c:lblAlgn val="ctr"/>
        <c:lblOffset val="100"/>
      </c:catAx>
      <c:valAx>
        <c:axId val="852999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18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0.12712</cdr:x>
      <cdr:y>0.03448</cdr:y>
    </cdr:from>
    <cdr:to>
      <cdr:x>0.83893</cdr:x>
      <cdr:y>0.09886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1570" y="214314"/>
          <a:ext cx="6000361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 anchorCtr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latin typeface="Times New Roman" pitchFamily="18" charset="0"/>
              <a:cs typeface="Times New Roman" pitchFamily="18" charset="0"/>
            </a:rPr>
            <a:t>Структура расходов в сфере культуры за 2017 год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297CB-DB4B-4E7B-9DDB-2A056CD32CA0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260A7-5FC3-4A09-A895-B177A6DA3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0C2D-BB11-4213-9EB2-FF71583640BE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8978F-3D33-47A5-8145-457FC512B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5B51-868A-45FB-9025-9AC4531E3328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FCD5-6ACC-48BF-96D2-B220285E0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05B6AC-98B3-4B4C-A910-32631E895A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397EAF-902F-454F-9F12-E606C34734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F8A1-5DF5-4D21-B392-DF9D0C3247FC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FA4B-580E-40E9-893D-CDFB45F99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D8E-B1FF-48D9-AB21-37D21834A0F9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3977C-C190-4A98-B29F-79D783DED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2080-57BE-4767-93ED-29A557CF3CD6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C9AD8-C98E-44D6-93EE-D89515BDE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6F6F9-1D9B-482B-9F82-892090726E68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0B79E-2BD3-4360-B1EB-7DBD14CD2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C57B8-C8CD-4301-A8F3-2AC1D20061F1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156E-C1FD-4AEA-AB9B-2988FBA53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999F-6C02-4383-9716-60964A5B11EA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D9AB-43E3-4133-8CC4-E88B4D831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58BCD-9DF0-4287-AB83-D8B5307C61FA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4D156-8004-4690-B524-ADDDF993E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9873-741C-4645-A251-ED363D0F1E83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33E2-3381-4C9D-A500-1CB886B2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CC21EF-4C43-4463-8220-494067600538}" type="datetimeFigureOut">
              <a:rPr lang="ru-RU"/>
              <a:pPr>
                <a:defRPr/>
              </a:pPr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D6A519-F8F9-41F4-98A3-287BAFE68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885828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 муниципального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«</a:t>
            </a:r>
            <a:r>
              <a:rPr lang="ru-RU" sz="6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Аларский</a:t>
            </a: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 район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»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Муниципальные программы 	</a:t>
            </a:r>
            <a:r>
              <a:rPr lang="ru-RU" sz="1200" b="1" dirty="0" smtClean="0">
                <a:solidFill>
                  <a:srgbClr val="00B050"/>
                </a:solidFill>
              </a:rPr>
              <a:t>							</a:t>
            </a:r>
            <a:r>
              <a:rPr lang="ru-RU" sz="1800" b="1" dirty="0" smtClean="0">
                <a:solidFill>
                  <a:srgbClr val="00B050"/>
                </a:solidFill>
                <a:latin typeface="Arial"/>
              </a:rPr>
              <a:t>(</a:t>
            </a:r>
            <a:r>
              <a:rPr lang="ru-RU" sz="1800" b="1" dirty="0" err="1" smtClean="0">
                <a:solidFill>
                  <a:srgbClr val="00B050"/>
                </a:solidFill>
              </a:rPr>
              <a:t>тыс.руб</a:t>
            </a:r>
            <a:r>
              <a:rPr lang="ru-RU" sz="1800" b="1" dirty="0" smtClean="0">
                <a:solidFill>
                  <a:srgbClr val="00B050"/>
                </a:solidFill>
              </a:rPr>
              <a:t>)</a:t>
            </a:r>
            <a:endParaRPr lang="ru-RU" sz="1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357188" y="-71438"/>
            <a:ext cx="8229600" cy="1143001"/>
          </a:xfrm>
        </p:spPr>
        <p:txBody>
          <a:bodyPr/>
          <a:lstStyle/>
          <a:p>
            <a:r>
              <a:rPr lang="ru-RU" sz="2000" smtClean="0">
                <a:solidFill>
                  <a:srgbClr val="FF0000"/>
                </a:solidFill>
              </a:rPr>
              <a:t>МЕЖБЮДЖЕТНЫЕ ТРАНСФЕРТЫ ИЗ БЮДЖЕТА РАЙОНА НА 2017-2020 ГОДЫ. РАСПРЕДЕЛЕНИЕ ДОТАЦИИ НА ВЫРАВНИВАНИЕ БЮДЖЕТНОЙ ОБЕСПЕЧЕННОСТИ ПОСЕЛЕНИЙ.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625" y="1000125"/>
          <a:ext cx="8501124" cy="597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831"/>
                <a:gridCol w="3562982"/>
                <a:gridCol w="1143008"/>
                <a:gridCol w="1071570"/>
                <a:gridCol w="1071570"/>
                <a:gridCol w="1000163"/>
              </a:tblGrid>
              <a:tr h="3811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latin typeface="Times New Roman"/>
                        </a:rPr>
                        <a:t>Наименование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latin typeface="Times New Roman"/>
                        </a:rPr>
                        <a:t>2017 год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1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latin typeface="Times New Roman"/>
                        </a:rPr>
                        <a:t>2018 год</a:t>
                      </a: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latin typeface="Times New Roman"/>
                        </a:rPr>
                        <a:t>2019 год </a:t>
                      </a:r>
                      <a:endParaRPr lang="ru-RU" sz="1600" b="1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latin typeface="Times New Roman"/>
                        </a:rPr>
                        <a:t>2020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год</a:t>
                      </a: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2367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latin typeface="Times New Roman"/>
                        </a:rPr>
                        <a:t>Александровск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4 458,70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4 083,90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2 851,30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Times New Roman"/>
                        </a:rPr>
                        <a:t>2 882,30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latin typeface="Times New Roman"/>
                        </a:rPr>
                        <a:t>Аларь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6 778,30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7 333,20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Times New Roman"/>
                        </a:rPr>
                        <a:t>5 165,90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Times New Roman"/>
                        </a:rPr>
                        <a:t>5 134,60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Arial Cyr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latin typeface="Times New Roman"/>
                        </a:rPr>
                        <a:t>Аляты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4 772,40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4 517,40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3 091,50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3 127,70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Ангарский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4 695,60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4 570,10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3 200,30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3 185,60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Бахтай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4 679,70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4 354,20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3 054,60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3 038,10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Егоровск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3 824,90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3 504,30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2 063,10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2 081,50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Зоны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4 737,20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4 648,80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3 244,10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3 230,50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Иваническ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5 932,40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5 952,60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4 050,90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4 050,10</a:t>
                      </a:r>
                    </a:p>
                  </a:txBody>
                  <a:tcPr marL="9525" marR="9525" marT="9525" marB="0"/>
                </a:tc>
              </a:tr>
              <a:tr h="279634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Куйта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5 893,20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5 827,20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4 077,60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4 053,60</a:t>
                      </a:r>
                    </a:p>
                  </a:txBody>
                  <a:tcPr marL="9525" marR="9525" marT="9525" marB="0"/>
                </a:tc>
              </a:tr>
              <a:tr h="33902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Маниловск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5 427,70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5 398,10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3 804,10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3 796,40</a:t>
                      </a:r>
                    </a:p>
                  </a:txBody>
                  <a:tcPr marL="9525" marR="9525" marT="9525" marB="0"/>
                </a:tc>
              </a:tr>
              <a:tr h="335746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Могоенок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5 185,30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5 291,00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3 635,10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3 696,30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Нельхай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5 731,90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5 526,10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3 759,80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3 795,90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Ныгда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4 100,20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4 244,30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2 971,00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2 954,90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Табарсук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3 827,30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3 735,70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2 394,40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2 411,60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latin typeface="Times New Roman"/>
                        </a:rPr>
                        <a:t>Тыргетуй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4 893,90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4 823,90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3 345,60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3 364,30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Забитуй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7 929,00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8 965,90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Times New Roman"/>
                        </a:rPr>
                        <a:t>6 233,20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Times New Roman"/>
                        </a:rPr>
                        <a:t>6 205,40</a:t>
                      </a:r>
                    </a:p>
                  </a:txBody>
                  <a:tcPr marL="9525" marR="9525" marT="9525" marB="0"/>
                </a:tc>
              </a:tr>
              <a:tr h="293662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latin typeface="Arial Cyr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latin typeface="Times New Roman"/>
                        </a:rPr>
                        <a:t>Кутулик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 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Arial Cyr"/>
                        </a:rPr>
                        <a:t> 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811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latin typeface="Times New Roman"/>
                        </a:rPr>
                        <a:t>Итого по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поселениям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smtClean="0">
                          <a:latin typeface="Times New Roman"/>
                        </a:rPr>
                        <a:t>82 867,70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latin typeface="Times New Roman"/>
                        </a:rPr>
                        <a:t>82 776,70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>
                          <a:latin typeface="Times New Roman"/>
                        </a:rPr>
                        <a:t>56 942,50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latin typeface="Times New Roman"/>
                        </a:rPr>
                        <a:t>57 008,80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ЭКОНОМИКА РАЙОНА (МЛН.РУБ)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51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ОБЛАСТНОЙ ПРОЕКТ 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«НАРОДНЫЕ ИНИЦИАТИВЫ» 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500" b="1" dirty="0" smtClean="0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500" b="1" dirty="0" smtClean="0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С 2011 ГОДА ПО 2017 ГОД АЛАРСКОМУ РАЙОНУ ВЫДЕЛЕНО ИЗ ОБЛАСТНОГО БЮДЖЕТА 56,2 МЛН.РУБ.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    В 2017 ГОДУ 9,4 МЛН.РУБ. (2016 г.- 4,4 млн.руб.),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    ФИНАНСИРОВАНИЕ РАСПРЕДЕЛЕНО НА МЕРОПРИЯТИЯ ПО СПОРТУ, КУЛЬТУРЕ, ОБРАЗОВАНИЮ,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    ЖКХ,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    БЛАГОУСТРОЙСТВУ НАСЕЛЕННЫХ ПУНКТОВ И Т.Д.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500" dirty="0" smtClean="0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5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Социально-экономическое сотрудничество</a:t>
            </a:r>
          </a:p>
        </p:txBody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>
          <a:xfrm>
            <a:off x="1435100" y="1484313"/>
            <a:ext cx="7499350" cy="476408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800" dirty="0" smtClean="0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            В 2017 году привлечено внебюджетных источников на проведение социальных мероприятий 2167,2 тыс.руб.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800" dirty="0" smtClean="0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            Средства направлены на проведение спортивных, культурно-массовых мероприятий, помощь </a:t>
            </a:r>
            <a:r>
              <a:rPr lang="ru-RU" sz="2800" dirty="0" err="1" smtClean="0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Ныгдинской</a:t>
            </a:r>
            <a:r>
              <a:rPr lang="ru-RU" sz="2800" dirty="0" smtClean="0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 СОШ, погорельцам д.Вершина,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800" dirty="0" smtClean="0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   социально-экономическое развитие района, проект «Дари добро» и т.д.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ru-RU">
                <a:solidFill>
                  <a:srgbClr val="0000FF"/>
                </a:solidFill>
              </a:rPr>
              <a:t>МБУ Аларского района</a:t>
            </a:r>
            <a:br>
              <a:rPr lang="ru-RU">
                <a:solidFill>
                  <a:srgbClr val="0000FF"/>
                </a:solidFill>
              </a:rPr>
            </a:br>
            <a:r>
              <a:rPr lang="ru-RU">
                <a:solidFill>
                  <a:srgbClr val="0000FF"/>
                </a:solidFill>
              </a:rPr>
              <a:t>Издательский дом «Аларь»</a:t>
            </a:r>
          </a:p>
        </p:txBody>
      </p:sp>
      <p:pic>
        <p:nvPicPr>
          <p:cNvPr id="5124" name="Picture 4" descr="DSC_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429000"/>
            <a:ext cx="4371975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7" name="Organization Chart 51"/>
          <p:cNvGraphicFramePr>
            <a:graphicFrameLocks/>
          </p:cNvGraphicFramePr>
          <p:nvPr>
            <p:ph type="dgm" idx="1"/>
          </p:nvPr>
        </p:nvGraphicFramePr>
        <p:xfrm>
          <a:off x="457200" y="1752600"/>
          <a:ext cx="8229600" cy="3352800"/>
        </p:xfrm>
        <a:graphic>
          <a:graphicData uri="http://schemas.openxmlformats.org/drawingml/2006/compatibility">
            <com:legacyDrawing xmlns:com="http://schemas.openxmlformats.org/drawingml/2006/compatibility" spid="_x0000_s38914"/>
          </a:graphicData>
        </a:graphic>
      </p:graphicFrame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2133600" y="457200"/>
            <a:ext cx="496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609600" y="609600"/>
            <a:ext cx="8135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Схема бюджета Издательского дома «Аларь»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304800"/>
          <a:ext cx="8543956" cy="626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Программа "Развитие коммунальной инфраструктуры, строительства,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объектов капитального строительства и дорожной инфраструктуры муниципального образования "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Аларский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район" на 2017-2019 г. и на период  до 2020 года"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14290"/>
          <a:ext cx="8229600" cy="562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822960"/>
                <a:gridCol w="822960"/>
                <a:gridCol w="822960"/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мероприятия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год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2018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2020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Муниципальная подпрограмма "Развитие автомобильных дорог муниципального  образования "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Аларский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район" на 2018-2020 годы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государственная регистрация прав собственности на внутрипоселенческие автомобильные дороги и земельные участки под ними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800 000,00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195 000,00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199 800,00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профилирование дорог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1 916 471,76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очистка муниципальных дорог от снега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97 700,00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317 000,00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изготовление ПСД на капитальный ремонт автомобильной дороги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Шапшалтуй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- Угольная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изготовление ПСД на капитальный ремонт автомобильной дороги Нарены-Омулевка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изготовление ПСД на капитальный ремонт автомобильной дороги Высоцкая - Мордай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изготовление ПСД на капитальный ремонт автомобильной дороги Кукунур - Готол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163 000,00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капитальный ремонт автомобильной дороги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Шапшалтуй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- Угольная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капитальный ремонт автомобильной дороги Кукунур-Готол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1 163 000,00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капитальный ремонт автомобильной дороги Высоцкая - Мордай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Times New Roman"/>
                        </a:rPr>
                        <a:t>3 616 471,76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Times New Roman"/>
                        </a:rPr>
                        <a:t>2 055 700,00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Times New Roman"/>
                        </a:rPr>
                        <a:t>2 079 800,00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Основные характеристики бюджета МО «</a:t>
            </a:r>
            <a:r>
              <a:rPr lang="ru-RU" sz="2400" dirty="0" err="1" smtClean="0">
                <a:solidFill>
                  <a:srgbClr val="FF0000"/>
                </a:solidFill>
              </a:rPr>
              <a:t>Аларский</a:t>
            </a:r>
            <a:r>
              <a:rPr lang="ru-RU" sz="2400" dirty="0" smtClean="0">
                <a:solidFill>
                  <a:srgbClr val="FF0000"/>
                </a:solidFill>
              </a:rPr>
              <a:t> район»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1400" dirty="0" err="1" smtClean="0">
                <a:solidFill>
                  <a:srgbClr val="FF0000"/>
                </a:solidFill>
              </a:rPr>
              <a:t>тыс.руб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638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944563"/>
          <a:ext cx="8643998" cy="4484701"/>
        </p:xfrm>
        <a:graphic>
          <a:graphicData uri="http://schemas.openxmlformats.org/presentationml/2006/ole">
            <p:oleObj spid="_x0000_s16386" name="Worksheet" r:id="rId3" imgW="8191567" imgH="4248085" progId="Excel.Sheet.8">
              <p:embed/>
            </p:oleObj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14313" y="5715000"/>
            <a:ext cx="1500167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ДЕФИЦИТ (-)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ПРОФИЦИТ (+)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857356" y="5715016"/>
            <a:ext cx="142876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14 346,7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57554" y="5715016"/>
            <a:ext cx="1571636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-12 088,4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0629" y="5715016"/>
            <a:ext cx="114300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307,7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15074" y="5715020"/>
            <a:ext cx="1285884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6 085,3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Муниципальная подпрограмма «Развитие автомобильных дорог муниципального образования"</a:t>
            </a:r>
            <a:r>
              <a:rPr lang="ru-RU" sz="2000" b="1" dirty="0" err="1" smtClean="0"/>
              <a:t>Аларский</a:t>
            </a:r>
            <a:r>
              <a:rPr lang="ru-RU" sz="2000" b="1" dirty="0" smtClean="0"/>
              <a:t> район" на 2018-2020 годы» </a:t>
            </a:r>
            <a:r>
              <a:rPr lang="ru-RU" sz="2000" b="1" dirty="0" smtClean="0">
                <a:latin typeface="Arial"/>
              </a:rPr>
              <a:t>(</a:t>
            </a:r>
            <a:r>
              <a:rPr lang="ru-RU" sz="2000" b="1" dirty="0" err="1" smtClean="0"/>
              <a:t>тыс.руб</a:t>
            </a:r>
            <a:r>
              <a:rPr lang="ru-RU" sz="2000" b="1" dirty="0" smtClean="0"/>
              <a:t>)</a:t>
            </a:r>
            <a:r>
              <a:rPr lang="ru-RU" sz="2000" b="1" dirty="0" smtClean="0">
                <a:latin typeface="Times New Roman"/>
              </a:rPr>
              <a:t/>
            </a:r>
            <a:br>
              <a:rPr lang="ru-RU" sz="2000" b="1" dirty="0" smtClean="0">
                <a:latin typeface="Times New Roman"/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52"/>
          <a:ext cx="8786873" cy="593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812"/>
                <a:gridCol w="878687"/>
                <a:gridCol w="878687"/>
                <a:gridCol w="878687"/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мероприятия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2020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70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5752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Муниципальная подпрограмма "Мероприятия в области строительства, архитектуры и градостроительства на 2018-2020 годы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- разработка ПСД на капитальный ремонт спортзала СОШ п.Забитуй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- разработка ПСД на капитальный ремонт детского сада в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д.Егоровская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- разработка ПСД на строительство спортзала в СОШ с. Бахтай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- строительство школы-сада на 169 мест в д.Ныгда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разработка ПСД на строительство СОШ в п. Ангарский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400 000,00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строительство СОШ в с.Идеал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разработка ПСД на ремонт СОШ в с.Могоенок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разработка ПСД на ремонт СОШ в с.Маниловская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400 000,00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капитальный ремонт спортзала СОШ п.Забитуй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капитальный ремонт спортзала СОШ с.Иваническ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капитальный ремонт детского сада д.Егоровская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400 000,00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строительство СОШ в п. Ангарский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строительство спортзала в СОШ в с. Бахтай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разработка ПСД на ремонт СОШ в с.Аларь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капитальный ремонт спортзала с.Аляты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Times New Roman"/>
                        </a:rPr>
                        <a:t>1 330 000,00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Times New Roman"/>
                        </a:rPr>
                        <a:t>2 350 000,00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Муниципальная подпрограмма "Мероприятия в области строительства, архитектуры и градостроительства на 2018-2020 годы"  </a:t>
            </a:r>
            <a:br>
              <a:rPr lang="ru-RU" sz="2000" b="1" dirty="0" smtClean="0"/>
            </a:br>
            <a:r>
              <a:rPr lang="ru-RU" sz="2000" b="1" dirty="0" smtClean="0">
                <a:latin typeface="Arial"/>
              </a:rPr>
              <a:t>(</a:t>
            </a:r>
            <a:r>
              <a:rPr lang="ru-RU" sz="2000" b="1" dirty="0" err="1" smtClean="0"/>
              <a:t>тыс.руб</a:t>
            </a:r>
            <a:r>
              <a:rPr lang="ru-RU" sz="2000" b="1" dirty="0" smtClean="0"/>
              <a:t>)</a:t>
            </a:r>
            <a:r>
              <a:rPr lang="ru-RU" sz="2000" b="1" dirty="0" smtClean="0">
                <a:latin typeface="Times New Roman"/>
              </a:rPr>
              <a:t/>
            </a:r>
            <a:br>
              <a:rPr lang="ru-RU" sz="2000" b="1" dirty="0" smtClean="0">
                <a:latin typeface="Times New Roman"/>
              </a:rPr>
            </a:br>
            <a:endParaRPr lang="ru-RU" sz="20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-2"/>
          <a:ext cx="9001153" cy="695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808"/>
                <a:gridCol w="900115"/>
                <a:gridCol w="900115"/>
                <a:gridCol w="900115"/>
              </a:tblGrid>
              <a:tr h="29159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мероприятия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2019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841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Муниципальная подпрограмма "Подготовка объектов коммунального хозяйства к осенне-зимнему периоду в муниципальном образовании"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Аларский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район" на 2018-2020 годы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5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замена котельного оборудования в МКДОУ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Отрадновский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380 000,00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413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приобретение котельного оборудования в МКДОУ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Могоеновский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детский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сад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285 000,00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04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приобретение котла для котельной МБОУ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Кутуликская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68 000,00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915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устройство водоснабжения и водоотведения в МКДОУ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Егоровский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04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устройство водоснабжения и водоотведения в МКДОУ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Бахтайский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/сад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63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устройство водоснабжения и водоотведения в МКДОУ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Зангейский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устройство водоснабжения и водоотведения в МКДОУ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Идеальский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устройство водоснабжения и водоотведения в МКДОУ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Куйтинский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875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ремонт электропроводки и освещения в МБОУ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Забитуйская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298 000,00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ремонт электропроводки и освещения в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Кукунурской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НОШ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приобретение оборудования и материалов аварийно-технического запаса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4 070 199,96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1 216 200,00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2 335 400,00</a:t>
                      </a:r>
                    </a:p>
                  </a:txBody>
                  <a:tcPr marL="9525" marR="9525" marT="9525" marB="0" anchor="ctr"/>
                </a:tc>
              </a:tr>
              <a:tr h="21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транспортные услуги за подвоз угля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1 000 000,00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1 000 000,00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1 000 000,00</a:t>
                      </a:r>
                    </a:p>
                  </a:txBody>
                  <a:tcPr marL="9525" marR="9525" marT="9525" marB="0" anchor="ctr"/>
                </a:tc>
              </a:tr>
              <a:tr h="37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приобретение передвижной дизель-генераторной электростанции мощностью 100 кВт для комитета по ЖКХ, транспорту, связи, капитальному строительству и архитектуре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850 000,00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331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Times New Roman"/>
                        </a:rPr>
                        <a:t>Основное мероприятие  - устройство водоснабжения и водоотведения в МКДОУ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Кутуликский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/сад №2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устройство водоснабжения и водоотведения в МКДОУ Кутуликский д/сад №4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90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устройство водоснабжения и водоотведения в МКДОУ Ныгдинский д/сад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устройство водоснабжения и водоотведения в МКДОУ Тыргетуйский д/сад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50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устройство водоснабжения и водоотведения в МКДОУ Маниловский д/сад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устройство водоснабжения и водоотведения в МКДОУ Александровский д/сад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70 000,00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399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ремонт электропроводки и освещения в МКДОУ Маломолевский д/сад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186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капитальный ремонт отопления в МКДОУ Иванический д/сад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286 500,00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latin typeface="Times New Roman"/>
                        </a:rPr>
                        <a:t>Основное мероприятие  - услуги охраны нежилого здания гаража и конторы в п. Кутулик по ул. 40лет Октября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50 000,00</a:t>
                      </a:r>
                    </a:p>
                  </a:txBody>
                  <a:tcPr marL="9525" marR="9525" marT="9525" marB="0" anchor="ctr"/>
                </a:tc>
              </a:tr>
              <a:tr h="378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Times New Roman"/>
                        </a:rPr>
                        <a:t>7 881 199,96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Times New Roman"/>
                        </a:rPr>
                        <a:t>4 122 700,00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 dirty="0">
                          <a:latin typeface="Times New Roman"/>
                        </a:rPr>
                        <a:t>3 385 400,00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Муниципальная подпрограмма «Подготовка объектов коммунального хозяйства к осенне-зимнему периоду в муниципальном образовании "</a:t>
            </a:r>
            <a:r>
              <a:rPr lang="ru-RU" sz="2000" b="1" dirty="0" err="1" smtClean="0"/>
              <a:t>Аларский</a:t>
            </a:r>
            <a:r>
              <a:rPr lang="ru-RU" sz="2000" b="1" dirty="0" smtClean="0"/>
              <a:t> район" на 2018-2020 годы» </a:t>
            </a:r>
            <a:r>
              <a:rPr lang="ru-RU" sz="2000" b="1" dirty="0" smtClean="0">
                <a:latin typeface="Arial"/>
              </a:rPr>
              <a:t>(</a:t>
            </a:r>
            <a:r>
              <a:rPr lang="ru-RU" sz="2000" b="1" dirty="0" err="1" smtClean="0"/>
              <a:t>тыс.руб</a:t>
            </a:r>
            <a:r>
              <a:rPr lang="ru-RU" sz="2000" b="1" dirty="0" smtClean="0"/>
              <a:t>)</a:t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229600" cy="443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822960"/>
                <a:gridCol w="822960"/>
                <a:gridCol w="822960"/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мероприятия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2019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2020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Муниципальная подпрограмма "Обеспечение энергетической эффективности и энергосбережения " Аларского района" на 2018-2020 годы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замена ламп накаливания на энергосберегающие в дошкольных учреждениях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25 000,00</a:t>
                      </a: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обучение специалистов в области энергосбережения и повышения энергетической эффективности.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замена старых окон на окна ПВХ соответствующим современным стандартам в МБОУ Забитуйская СОШ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замена старых окон на окна ПВХ соответствующим современным стандартам в п. Кутулик детский сад №3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160 000,00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замена старых окон на окна ПВХ соответствующим современным стандартам в п. Кутулик детский сад №4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latin typeface="Times New Roman"/>
                        </a:rPr>
                        <a:t>230 000,00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latin typeface="Times New Roman"/>
                        </a:rPr>
                        <a:t>190 000,00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latin typeface="Times New Roman"/>
                        </a:rPr>
                        <a:t>230 000,00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Муниципальная подпрограмма "Обеспечение энергетической эффективности и энергосбережения "Аларского района" на 2018-2020 годы«</a:t>
            </a:r>
            <a:r>
              <a:rPr lang="ru-RU" sz="2400" b="1" dirty="0" smtClean="0">
                <a:latin typeface="Arial"/>
              </a:rPr>
              <a:t>(</a:t>
            </a:r>
            <a:r>
              <a:rPr lang="ru-RU" sz="2400" b="1" dirty="0" err="1" smtClean="0"/>
              <a:t>тыс.руб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32964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457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822960"/>
                <a:gridCol w="822960"/>
                <a:gridCol w="822960"/>
              </a:tblGrid>
              <a:tr h="52483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мероприятия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2019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2020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9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52483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Муниципальная подпрограмма "Устойчивое развитие сельских территорий на 2015-2017годы и на период до 2020 года в муниципальном образовании "Аларский район"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8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- строительство средней школы в селе Иваническ на 150 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3 000 000,00</a:t>
                      </a:r>
                    </a:p>
                  </a:txBody>
                  <a:tcPr marL="9525" marR="9525" marT="9525" marB="0" anchor="ctr"/>
                </a:tc>
              </a:tr>
              <a:tr h="5248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строительство многофункциональной спортивной площадки в с.Бахтай, Егоровск, Ныгда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525 000,00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248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строительство (приобретение) жилья предоставляемого молодым специалистам по договору найма жилого помещения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500 000,00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248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строительство (приобретение) жилья предоставляемого молодым специалистам по договору найма жилого помещения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1 100 000,00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100 000,00</a:t>
                      </a:r>
                    </a:p>
                  </a:txBody>
                  <a:tcPr marL="9525" marR="9525" marT="9525" marB="0" anchor="ctr"/>
                </a:tc>
              </a:tr>
              <a:tr h="5248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latin typeface="Times New Roman"/>
                        </a:rPr>
                        <a:t>500 000,00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latin typeface="Times New Roman"/>
                        </a:rPr>
                        <a:t>1 625 000,00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latin typeface="Times New Roman"/>
                        </a:rPr>
                        <a:t>3 100 000,00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Муниципальная подпрограмма "Устойчивое развитие сельских территорий на 2015-2017 годы и на период до 2020 года в муниципальном образовании "</a:t>
            </a:r>
            <a:r>
              <a:rPr lang="ru-RU" sz="2000" b="1" dirty="0" err="1" smtClean="0"/>
              <a:t>Аларский</a:t>
            </a:r>
            <a:r>
              <a:rPr lang="ru-RU" sz="2000" b="1" dirty="0" smtClean="0"/>
              <a:t> район "</a:t>
            </a:r>
            <a:r>
              <a:rPr lang="en-US" sz="2000" b="1" dirty="0" smtClean="0"/>
              <a:t> </a:t>
            </a:r>
            <a:r>
              <a:rPr lang="ru-RU" sz="2000" b="1" dirty="0" smtClean="0">
                <a:latin typeface="Arial"/>
              </a:rPr>
              <a:t>(</a:t>
            </a:r>
            <a:r>
              <a:rPr lang="ru-RU" sz="2000" b="1" dirty="0" err="1" smtClean="0"/>
              <a:t>тыс.руб</a:t>
            </a:r>
            <a:r>
              <a:rPr lang="ru-RU" sz="2000" b="1" dirty="0" smtClean="0"/>
              <a:t>)</a:t>
            </a:r>
            <a:r>
              <a:rPr lang="ru-RU" sz="2000" b="1" dirty="0" smtClean="0">
                <a:latin typeface="Times New Roman"/>
              </a:rPr>
              <a:t/>
            </a:r>
            <a:br>
              <a:rPr lang="ru-RU" sz="2000" b="1" dirty="0" smtClean="0">
                <a:latin typeface="Times New Roman"/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4"/>
          <a:ext cx="8229600" cy="4351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822960"/>
                <a:gridCol w="822960"/>
                <a:gridCol w="822960"/>
              </a:tblGrid>
              <a:tr h="51914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мероприятия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2019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2020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91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519141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Муниципальная подпрограмма "Развитие системы коммунальной инфраструктуры муниципального образования "Аларский район" на 2018-2020 годы"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приобретение блочно-модульных котельных терморобота для МБОУ Табарсукская СОШ, МКДОУ Иванический детский сад и Отрадновский детский сад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7 198 200,00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19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- строительство центральной котельной для средней школы и детского сада с.Маниловск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80 000,00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19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latin typeface="Times New Roman"/>
                        </a:rPr>
                        <a:t>Основное мероприятие  - строительство центральной котельной для средней школы и детского сада с.Могоенок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149 800,00</a:t>
                      </a:r>
                    </a:p>
                  </a:txBody>
                  <a:tcPr marL="9525" marR="9525" marT="9525" marB="0" anchor="ctr"/>
                </a:tc>
              </a:tr>
              <a:tr h="519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latin typeface="Times New Roman"/>
                        </a:rPr>
                        <a:t>7 198 200,00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latin typeface="Times New Roman"/>
                        </a:rPr>
                        <a:t>80 000,00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latin typeface="Times New Roman"/>
                        </a:rPr>
                        <a:t>149 800,00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Анализ доходов бюджета МО "</a:t>
            </a:r>
            <a:r>
              <a:rPr lang="ru-RU" sz="2400" b="1" dirty="0" err="1" smtClean="0">
                <a:solidFill>
                  <a:srgbClr val="FF0000"/>
                </a:solidFill>
              </a:rPr>
              <a:t>Аларский</a:t>
            </a:r>
            <a:r>
              <a:rPr lang="ru-RU" sz="2400" b="1" dirty="0" smtClean="0">
                <a:solidFill>
                  <a:srgbClr val="FF0000"/>
                </a:solidFill>
              </a:rPr>
              <a:t> район" на 2017, 2018 год и на плановый период 2019 и 2020 годов (тыс. 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214421"/>
          <a:ext cx="8643967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9"/>
                <a:gridCol w="1000132"/>
                <a:gridCol w="1000132"/>
                <a:gridCol w="1000132"/>
                <a:gridCol w="1000132"/>
              </a:tblGrid>
              <a:tr h="38303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Доходные источники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2017 год (факт)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2018 год (план)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2019 год (план)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2020 год (план) </a:t>
                      </a:r>
                    </a:p>
                  </a:txBody>
                  <a:tcPr marL="9525" marR="9525" marT="9525" marB="0" anchor="ctr"/>
                </a:tc>
              </a:tr>
              <a:tr h="20317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585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707 516,80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760 995,50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615 211,10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609 243,80</a:t>
                      </a:r>
                    </a:p>
                  </a:txBody>
                  <a:tcPr marL="9525" marR="9525" marT="9525" marB="0" anchor="ctr"/>
                </a:tc>
              </a:tr>
              <a:tr h="32180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неналоговые, из них: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118 973,00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121 946,30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115 385,20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115 405,70</a:t>
                      </a:r>
                    </a:p>
                  </a:txBody>
                  <a:tcPr marL="9525" marR="9525" marT="9525" marB="0" anchor="ctr"/>
                </a:tc>
              </a:tr>
              <a:tr h="26378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91 118,40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89 464,80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82 519,50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82 564,90</a:t>
                      </a:r>
                    </a:p>
                  </a:txBody>
                  <a:tcPr marL="9525" marR="9525" marT="9525" marB="0" anchor="ctr"/>
                </a:tc>
              </a:tr>
              <a:tr h="2916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1 687,70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1 822,40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2 055,70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2 079,80</a:t>
                      </a:r>
                    </a:p>
                  </a:txBody>
                  <a:tcPr marL="9525" marR="9525" marT="9525" marB="0" anchor="ctr"/>
                </a:tc>
              </a:tr>
              <a:tr h="26282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6 400,40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6 582,70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8 079,30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8 053,90</a:t>
                      </a:r>
                    </a:p>
                  </a:txBody>
                  <a:tcPr marL="9525" marR="9525" marT="9525" marB="0" anchor="ctr"/>
                </a:tc>
              </a:tr>
              <a:tr h="2777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2 619,80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2 500,00</a:t>
                      </a:r>
                    </a:p>
                  </a:txBody>
                  <a:tcPr marL="9525" marR="9525" marT="9525" marB="0" anchor="ctr"/>
                </a:tc>
              </a:tr>
              <a:tr h="2916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7 678,60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9 829,20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9 680,00</a:t>
                      </a:r>
                    </a:p>
                  </a:txBody>
                  <a:tcPr marL="9525" marR="9525" marT="9525" marB="0" anchor="ctr"/>
                </a:tc>
              </a:tr>
              <a:tr h="2916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6 564,80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7 900,00</a:t>
                      </a:r>
                    </a:p>
                  </a:txBody>
                  <a:tcPr marL="9525" marR="9525" marT="9525" marB="0" anchor="ctr"/>
                </a:tc>
              </a:tr>
              <a:tr h="4452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1 813,60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300,00</a:t>
                      </a:r>
                    </a:p>
                  </a:txBody>
                  <a:tcPr marL="9525" marR="9525" marT="9525" marB="0" anchor="ctr"/>
                </a:tc>
              </a:tr>
              <a:tr h="3784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2 193,90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2 533,60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2 350,70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2 327,10</a:t>
                      </a:r>
                    </a:p>
                  </a:txBody>
                  <a:tcPr marL="9525" marR="9525" marT="9525" marB="0" anchor="ctr"/>
                </a:tc>
              </a:tr>
              <a:tr h="22748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7513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поступления, из них: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588 543,80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639 049,20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499 825,90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493 838,10</a:t>
                      </a:r>
                    </a:p>
                  </a:txBody>
                  <a:tcPr marL="9525" marR="9525" marT="9525" marB="0" anchor="ctr"/>
                </a:tc>
              </a:tr>
              <a:tr h="2916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47 142,80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90 038,10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50 425,80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50 961,30</a:t>
                      </a:r>
                    </a:p>
                  </a:txBody>
                  <a:tcPr marL="9525" marR="9525" marT="9525" marB="0" anchor="ctr"/>
                </a:tc>
              </a:tr>
              <a:tr h="22748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169 739,40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126 874,50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71 092,90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64 888,80</a:t>
                      </a:r>
                    </a:p>
                  </a:txBody>
                  <a:tcPr marL="9525" marR="9525" marT="9525" marB="0" anchor="ctr"/>
                </a:tc>
              </a:tr>
              <a:tr h="2829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370 066,30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421 728,20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377 898,80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377 902,30</a:t>
                      </a:r>
                    </a:p>
                  </a:txBody>
                  <a:tcPr marL="9525" marR="9525" marT="9525" marB="0" anchor="ctr"/>
                </a:tc>
              </a:tr>
              <a:tr h="22748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Иные МБТ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85,70</a:t>
                      </a:r>
                    </a:p>
                  </a:txBody>
                  <a:tcPr marL="9525" marR="9525" marT="9525" marB="0" anchor="ctr"/>
                </a:tc>
              </a:tr>
              <a:tr h="22748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Муниципальная подпрограмма "Развитие системы коммунальной инфраструктуры муниципального образования "</a:t>
            </a:r>
            <a:r>
              <a:rPr lang="ru-RU" sz="2000" b="1" dirty="0" err="1" smtClean="0"/>
              <a:t>Аларский</a:t>
            </a:r>
            <a:r>
              <a:rPr lang="ru-RU" sz="2000" b="1" dirty="0" smtClean="0"/>
              <a:t> район" на 2018-2020 годы "  </a:t>
            </a:r>
            <a:r>
              <a:rPr lang="ru-RU" sz="2000" b="1" dirty="0" smtClean="0">
                <a:latin typeface="Arial"/>
              </a:rPr>
              <a:t>(</a:t>
            </a:r>
            <a:r>
              <a:rPr lang="ru-RU" sz="2000" b="1" dirty="0" err="1" smtClean="0"/>
              <a:t>тыс.руб</a:t>
            </a:r>
            <a:r>
              <a:rPr lang="ru-RU" sz="2000" b="1" dirty="0" smtClean="0"/>
              <a:t>)</a:t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472518" cy="430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822960"/>
                <a:gridCol w="102888"/>
                <a:gridCol w="720072"/>
                <a:gridCol w="137184"/>
                <a:gridCol w="928694"/>
              </a:tblGrid>
              <a:tr h="53514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 мероприятия</a:t>
                      </a: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351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535149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Муниципальная подпрограмма  "Охрана окружающей среды в Аларском районе на 2018-2020 годы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1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Основное мероприятие- осуществление отдельных областных государственных полномочий в сфере обращения с безнадзорными собаками и кошками в Иркутской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35 000,00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latin typeface="Times New Roman"/>
                        </a:rPr>
                        <a:t>Основное мероприятие- премирование победителей экологических конкурсов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35 000,00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35 000,00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1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Основное мероприятие- изготовление средств наглядной агитации на тему охраны окружающей среды и благоустройству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5 000,00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1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latin typeface="Times New Roman"/>
                        </a:rPr>
                        <a:t>40 000,00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14296"/>
          <a:ext cx="8229600" cy="6287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84"/>
                <a:gridCol w="928694"/>
                <a:gridCol w="928694"/>
                <a:gridCol w="971528"/>
              </a:tblGrid>
              <a:tr h="47744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мероприятия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4774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Муниципальная подпрограмма "Социальные выплаты населению Аларского района на 2018-2020 годы"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4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Основное мероприятие - субвенции на содержание и обеспечение деятельности муниципальных служащих, осуществляющих областные государственные полномочия по предоставлению гражданам субсидий на оплату жилых помещений и коммунальных услуг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Заработная плата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/>
                        </a:rPr>
                        <a:t>853 161,00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/>
                        </a:rPr>
                        <a:t>853 161,00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/>
                        </a:rPr>
                        <a:t>853 161,00</a:t>
                      </a: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Начисления на выплаты по оплате труда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255 239,00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255 239,00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255 239,00</a:t>
                      </a: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Увеличение стоимости основных средств, материальных запасов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55 400,00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55 400,00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55 400,00</a:t>
                      </a: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latin typeface="Times New Roman"/>
                        </a:rPr>
                        <a:t>1 163 800,00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latin typeface="Times New Roman"/>
                        </a:rPr>
                        <a:t>1 163 800,00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latin typeface="Times New Roman"/>
                        </a:rPr>
                        <a:t>1 163 800,00</a:t>
                      </a:r>
                    </a:p>
                  </a:txBody>
                  <a:tcPr marL="9525" marR="9525" marT="9525" marB="0" anchor="ctr"/>
                </a:tc>
              </a:tr>
              <a:tr h="4774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Основное мероприятие- выплата субсидий малоимущим гражданам района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Услуги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/>
                        </a:rPr>
                        <a:t>142 000,00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/>
                        </a:rPr>
                        <a:t>142 000,00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/>
                        </a:rPr>
                        <a:t>142 000,00</a:t>
                      </a: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Пособия по социальной помощи населению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5 400 000,00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Times New Roman"/>
                        </a:rPr>
                        <a:t>5 400 000,00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latin typeface="Times New Roman"/>
                        </a:rPr>
                        <a:t>5 400 000,00</a:t>
                      </a: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5 542 000,00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latin typeface="Times New Roman"/>
                        </a:rPr>
                        <a:t>5 542 000,00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latin typeface="Times New Roman"/>
                        </a:rPr>
                        <a:t>5 542 000,00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b="1" dirty="0" smtClean="0">
                <a:latin typeface="Times New Roman"/>
              </a:rPr>
              <a:t>«Развитие физической культуры, спорта и молодежной политики в «</a:t>
            </a:r>
            <a:r>
              <a:rPr lang="ru-RU" b="1" dirty="0" err="1" smtClean="0">
                <a:latin typeface="Times New Roman"/>
              </a:rPr>
              <a:t>Аларском</a:t>
            </a:r>
            <a:r>
              <a:rPr lang="ru-RU" b="1" dirty="0" smtClean="0">
                <a:latin typeface="Times New Roman"/>
              </a:rPr>
              <a:t> районе» на 2017 – 2021 годы».</a:t>
            </a:r>
            <a:br>
              <a:rPr lang="ru-RU" b="1" dirty="0" smtClean="0">
                <a:latin typeface="Times New Roman"/>
              </a:rPr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86"/>
          <a:ext cx="8229600" cy="6202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9444"/>
                <a:gridCol w="1400156"/>
              </a:tblGrid>
              <a:tr h="1000136"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«Профилактика безнадзорности и правонарушений несовершеннолетних в </a:t>
                      </a:r>
                      <a:r>
                        <a:rPr lang="ru-RU" sz="2000" b="1" i="0" u="none" strike="noStrike" dirty="0" err="1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Аларском</a:t>
                      </a:r>
                      <a:r>
                        <a:rPr lang="ru-RU" sz="2000" b="1" i="0" u="none" strike="noStrike" dirty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на 2017-2021 годы</a:t>
                      </a:r>
                      <a:r>
                        <a:rPr lang="ru-RU" sz="2000" b="1" i="0" u="none" strike="noStrike" dirty="0" smtClean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».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2000" b="1" i="0" u="none" strike="noStrike" dirty="0">
                        <a:solidFill>
                          <a:srgbClr val="0D0D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операции «Семья»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2,90</a:t>
                      </a:r>
                    </a:p>
                  </a:txBody>
                  <a:tcPr marL="9525" marR="9525" marT="9525" marB="0" anchor="ctr"/>
                </a:tc>
              </a:tr>
              <a:tr h="577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профилактическая операция «Условник»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  <a:tr h="577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ежегодной профилактической операции «Школа»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  <a:tr h="577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</a:t>
                      </a:r>
                      <a:r>
                        <a:rPr lang="ru-RU" sz="1400" b="0" i="0" u="none" strike="noStrike" dirty="0" err="1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алкотестов</a:t>
                      </a:r>
                      <a:r>
                        <a:rPr lang="ru-RU" sz="1400" b="0" i="0" u="none" strike="noStrike" dirty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наркотестов</a:t>
                      </a:r>
                      <a:endParaRPr lang="ru-RU" sz="1400" b="0" i="0" u="none" strike="noStrike" dirty="0">
                        <a:solidFill>
                          <a:srgbClr val="0D0D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5,50</a:t>
                      </a:r>
                    </a:p>
                  </a:txBody>
                  <a:tcPr marL="9525" marR="9525" marT="9525" marB="0" anchor="ctr"/>
                </a:tc>
              </a:tr>
              <a:tr h="577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изготовление баннеров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</a:tr>
              <a:tr h="577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поездка несовершеннолетних в кинотеатр г. Черемхово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</a:tr>
              <a:tr h="577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мероприятия «День семьи»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  <a:tr h="584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чествование попечителей, приемных родителей, подопечных в связи с успешным окончанием школы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18,10</a:t>
                      </a:r>
                    </a:p>
                  </a:txBody>
                  <a:tcPr marL="9525" marR="9525" marT="9525" marB="0" anchor="ctr"/>
                </a:tc>
              </a:tr>
              <a:tr h="577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(2017 исполнение):</a:t>
                      </a:r>
                      <a:endParaRPr lang="ru-RU" sz="1400" b="1" i="0" u="none" strike="noStrike" dirty="0">
                        <a:solidFill>
                          <a:srgbClr val="0D0D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573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114"/>
                <a:gridCol w="871486"/>
              </a:tblGrid>
              <a:tr h="1071570"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«Комплексные меры по противодействию незаконного распространения и потребления наркотических средств и психотропных веществ в </a:t>
                      </a:r>
                      <a:r>
                        <a:rPr lang="ru-RU" sz="2000" b="1" i="0" u="none" strike="noStrike" dirty="0" err="1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Аларском</a:t>
                      </a:r>
                      <a:r>
                        <a:rPr lang="ru-RU" sz="2000" b="1" i="0" u="none" strike="noStrike" dirty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на 2017 – 2021 годы</a:t>
                      </a:r>
                      <a:r>
                        <a:rPr lang="ru-RU" sz="2000" b="1" i="0" u="none" strike="noStrike" dirty="0" smtClean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».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 семинаров,  тренингов  для  специалистов,  работающих в  сфере  профилактики  алкогольной, наркотической  и  других зависимостей среди  школьников и молодежи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«Летний лагерь – территория здоровья» - отдых и оздоровление детей, состоящих на учете в КДН, ПДН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Алятском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детском оздоровительном лагере имени В.В. Кузина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акций, тренингов, флеш - мобов для детей и подростков по пропаганде здорового образа жизни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расходных материалов для организации профилактической работы с несовершеннолетними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экспресс тестов для биологической жидкости (мультитесты) на выявление лиц, употребляющих наркотические средства, психотропные вещества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рейдов с целью организации индивидуальной работы с лицами, совершившими административные правонарушения, связанные с потреблением наркотических средств или психотропных веществ (ГСМ)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изготовление наглядных и методических материалов (листовки, буклеты, плакаты и баннеры) антинаркотической направленности для родителей, подростков и молодежи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мониторинга территорий МО «Аларский район», на предмет выявления очагов произрастания растений, содержащих наркотические вещества (ГСМ)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мероприятие с несовершеннолетними, состоящими на учетах в правоохранительных органах в каникулярное время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(2017 исполнение):</a:t>
                      </a:r>
                      <a:endParaRPr lang="ru-RU" sz="1400" b="1" i="0" u="none" strike="noStrike" dirty="0">
                        <a:solidFill>
                          <a:srgbClr val="0D0D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52"/>
          <a:ext cx="8229600" cy="5548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2362"/>
                <a:gridCol w="1157238"/>
              </a:tblGrid>
              <a:tr h="928694"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«Патриотическое воспитание граждан в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Аларском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на 2017 – 2021 годы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».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районной научно-практической конференции, семинара по вопросам военно-патриотического и духовно-нравственного воспитания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мероприятий, посвященных: Дням воинской славы (победным дням России). Дню Российских Вооруженных сил, памятным датам истории области, Дню памяти воинов-интернационалистов и ветеранов боевых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с молодежью допризывного и призывного возраста: проведение акции «День призывника»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военно-спортивной игры «Зарница»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соревнований патриотической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тематической выставки, посвященной годовщине Победы Советского народа в Великой Отечественной войне 1941-1945гг.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выставки детского творчества, посвященной годовщине Победы в Великой Отечественной войне 1941-1945гг.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районной акции «Уголок Российской государственности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в образовательных учебных заведениях «Уроков мужества»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в общеобразовательных учреждениях конкурса «Моя малая Родина»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258204" cy="5609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  <a:gridCol w="1114404"/>
              </a:tblGrid>
              <a:tr h="1000132"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физической культуры и спорта в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Аларском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на 2017-2021 годы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».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4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проведение соревнований по видам спорта, культивируемых на территории Аларского района, из них: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318,00</a:t>
                      </a:r>
                    </a:p>
                  </a:txBody>
                  <a:tcPr marL="9525" marR="9525" marT="9525" marB="0" anchor="ctr"/>
                </a:tc>
              </a:tr>
              <a:tr h="7853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областного бюджета на приобретение спортивного инвентаря и оборудования для оснащения муниципальных организаций, осуществляющих деятельность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1 050,00</a:t>
                      </a:r>
                    </a:p>
                  </a:txBody>
                  <a:tcPr marL="9525" marR="9525" marT="9525" marB="0" anchor="ctr"/>
                </a:tc>
              </a:tr>
              <a:tr h="5274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газонокосилки для скашивания травы на спортивном стадионе     п. Кутулик, из них: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</a:tr>
              <a:tr h="448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областной бюджет;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</a:tr>
              <a:tr h="448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районный бюджет.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6,70</a:t>
                      </a:r>
                    </a:p>
                  </a:txBody>
                  <a:tcPr marL="9525" marR="9525" marT="9525" marB="0" anchor="ctr"/>
                </a:tc>
              </a:tr>
              <a:tr h="5274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районного, областного культурно-спортивного праздника Сур-Харбан, из них: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457,60</a:t>
                      </a:r>
                    </a:p>
                  </a:txBody>
                  <a:tcPr marL="9525" marR="9525" marT="9525" marB="0" anchor="ctr"/>
                </a:tc>
              </a:tr>
              <a:tr h="448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проведение КСП Сур-Харбан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333,60</a:t>
                      </a:r>
                    </a:p>
                  </a:txBody>
                  <a:tcPr marL="9525" marR="9525" marT="9525" marB="0" anchor="ctr"/>
                </a:tc>
              </a:tr>
              <a:tr h="448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награждение участников по итогам КСП Сур – Харбан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124,00</a:t>
                      </a:r>
                    </a:p>
                  </a:txBody>
                  <a:tcPr marL="9525" marR="9525" marT="9525" marB="0" anchor="ctr"/>
                </a:tc>
              </a:tr>
              <a:tr h="448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D0D0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(2017 исполнение):</a:t>
                      </a:r>
                      <a:endParaRPr lang="ru-RU" sz="1400" b="1" i="0" u="none" strike="noStrike" dirty="0">
                        <a:solidFill>
                          <a:srgbClr val="0D0D0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1 875,60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Подпрограммы ФК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1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2017 исполнение)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b="1" dirty="0" smtClean="0">
                <a:latin typeface="Times New Roman"/>
              </a:rPr>
              <a:t>«Развитие системы  образования в </a:t>
            </a:r>
            <a:r>
              <a:rPr lang="ru-RU" b="1" dirty="0" err="1" smtClean="0">
                <a:latin typeface="Times New Roman"/>
              </a:rPr>
              <a:t>Аларском</a:t>
            </a:r>
            <a:r>
              <a:rPr lang="ru-RU" b="1" dirty="0" smtClean="0">
                <a:latin typeface="Times New Roman"/>
              </a:rPr>
              <a:t> районе на 2018 – 2020 гг.»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FF0000"/>
                </a:solidFill>
              </a:rPr>
              <a:t>Динамика поступлений налоговых и неналоговых доходов (тыс. рублей)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500188"/>
          <a:ext cx="8501091" cy="4429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7"/>
                <a:gridCol w="1428760"/>
                <a:gridCol w="1500198"/>
                <a:gridCol w="1357322"/>
                <a:gridCol w="1285884"/>
              </a:tblGrid>
              <a:tr h="538468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Факт 2017г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.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План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2018 г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План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latin typeface="Times New Roman"/>
                        </a:rPr>
                        <a:t>2019 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latin typeface="Times New Roman"/>
                        </a:rPr>
                        <a:t>2020 г</a:t>
                      </a:r>
                    </a:p>
                  </a:txBody>
                  <a:tcPr marL="9525" marR="9525" marT="9525" marB="0" anchor="ctr"/>
                </a:tc>
              </a:tr>
              <a:tr h="4318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9081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1" u="none" strike="noStrike" dirty="0"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latin typeface="Times New Roman"/>
                        </a:rPr>
                        <a:t>707 516,8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latin typeface="Times New Roman"/>
                        </a:rPr>
                        <a:t>760 995,5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latin typeface="Times New Roman"/>
                        </a:rPr>
                        <a:t>615 211,1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latin typeface="Times New Roman"/>
                        </a:rPr>
                        <a:t>609 243,8</a:t>
                      </a:r>
                    </a:p>
                  </a:txBody>
                  <a:tcPr marL="9525" marR="9525" marT="9525" marB="0" anchor="ctr"/>
                </a:tc>
              </a:tr>
              <a:tr h="79081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Налоговые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Times New Roman"/>
                        </a:rPr>
                        <a:t>101 829,3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Times New Roman"/>
                        </a:rPr>
                        <a:t>99 869,9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Times New Roman"/>
                        </a:rPr>
                        <a:t>95 154,5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Times New Roman"/>
                        </a:rPr>
                        <a:t>95 198,6</a:t>
                      </a:r>
                    </a:p>
                  </a:txBody>
                  <a:tcPr marL="9525" marR="9525" marT="9525" marB="0" anchor="ctr"/>
                </a:tc>
              </a:tr>
              <a:tr h="79081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Неналоговые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Times New Roman"/>
                        </a:rPr>
                        <a:t>17 143,7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Times New Roman"/>
                        </a:rPr>
                        <a:t>22 076,4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Times New Roman"/>
                        </a:rPr>
                        <a:t>20 230,7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atin typeface="Times New Roman"/>
                        </a:rPr>
                        <a:t>20 207,1</a:t>
                      </a:r>
                    </a:p>
                  </a:txBody>
                  <a:tcPr marL="9525" marR="9525" marT="9525" marB="0" anchor="ctr"/>
                </a:tc>
              </a:tr>
              <a:tr h="8002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latin typeface="Times New Roman"/>
                        </a:rPr>
                        <a:t>588 543,8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latin typeface="Times New Roman"/>
                        </a:rPr>
                        <a:t>639 049,2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latin typeface="Times New Roman"/>
                        </a:rPr>
                        <a:t>499 825,9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latin typeface="Times New Roman"/>
                        </a:rPr>
                        <a:t>493 838,1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3487" y="188640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МУНИЦИПАЛЬНАЯ  ПРОГРАММА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Microsoft Sans Serif"/>
                <a:cs typeface="Times New Roman" pitchFamily="18" charset="0"/>
              </a:rPr>
              <a:t>«РАЗВИТИЕ СИСТЕМЫ ОБРАЗОВАНИЯ В АЛАРСКОМ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Microsoft Sans Serif"/>
                <a:cs typeface="Times New Roman" pitchFamily="18" charset="0"/>
              </a:rPr>
              <a:t>РАЙОНЕ                              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Microsoft Sans Serif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Microsoft Sans Serif"/>
                <a:cs typeface="Times New Roman" pitchFamily="18" charset="0"/>
              </a:rPr>
              <a:t>2018-2020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Microsoft Sans Serif"/>
                <a:cs typeface="Times New Roman" pitchFamily="18" charset="0"/>
              </a:rPr>
              <a:t> ГГ.»</a:t>
            </a:r>
            <a:endParaRPr lang="ru-RU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7866428"/>
              </p:ext>
            </p:extLst>
          </p:nvPr>
        </p:nvGraphicFramePr>
        <p:xfrm>
          <a:off x="214281" y="1268760"/>
          <a:ext cx="867819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00"/>
                <a:gridCol w="4285163"/>
                <a:gridCol w="986159"/>
                <a:gridCol w="986159"/>
                <a:gridCol w="986159"/>
                <a:gridCol w="986159"/>
              </a:tblGrid>
              <a:tr h="4424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Муниципальная подпрограмма «Развитие системы дошкольного образования в муниципальном образовании "</a:t>
                      </a:r>
                      <a:r>
                        <a:rPr lang="ru-RU" sz="1400" dirty="0" err="1" smtClean="0">
                          <a:effectLst/>
                          <a:latin typeface="Arial"/>
                          <a:ea typeface="Times New Roman"/>
                        </a:rPr>
                        <a:t>Аларский</a:t>
                      </a:r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 район" на 2018 - 2020 гг.»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107 035,30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127 086,70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99 825,05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99 575,05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 Муниципальная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Times New Roman"/>
                        </a:rPr>
                        <a:t> подпрограмма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«Развитие системы общего образования в </a:t>
                      </a:r>
                      <a:r>
                        <a:rPr lang="ru-RU" sz="1400" dirty="0" err="1" smtClean="0">
                          <a:effectLst/>
                          <a:latin typeface="Arial"/>
                          <a:ea typeface="Times New Roman"/>
                        </a:rPr>
                        <a:t>Аларском</a:t>
                      </a:r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 районе в 2018-2020гг.»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329 502,00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371 015,60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324 063,50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315 827,40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Муниципальная подпрограмма «Предоставление дополнительного образования учащимся в образовательных организациях муниципального образования «</a:t>
                      </a:r>
                      <a:r>
                        <a:rPr lang="ru-RU" sz="1400" dirty="0" err="1" smtClean="0">
                          <a:effectLst/>
                          <a:latin typeface="Arial"/>
                          <a:ea typeface="Times New Roman"/>
                        </a:rPr>
                        <a:t>Аларский</a:t>
                      </a:r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 район» на 2018-2020г.г.»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16 427,80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17 592,80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13 604,60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13 604,60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Муниципальная подпрограмма «Повышение эффективности  управления МКУ "Комитет по образованию" на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2018-2020 годы»;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15 591,60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16 089,80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12 314,60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314,60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83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Муниципальная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Times New Roman"/>
                        </a:rPr>
                        <a:t> подпрограмма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«Развитие массового детско-юношеского спорта в общеобразовательных организациях </a:t>
                      </a:r>
                      <a:r>
                        <a:rPr lang="ru-RU" sz="1400" dirty="0" err="1" smtClean="0">
                          <a:effectLst/>
                          <a:latin typeface="Arial"/>
                          <a:ea typeface="Times New Roman"/>
                        </a:rPr>
                        <a:t>Аларского</a:t>
                      </a:r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 района на 2018-2020 годы»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249,30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52320" y="7018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49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5297815"/>
              </p:ext>
            </p:extLst>
          </p:nvPr>
        </p:nvGraphicFramePr>
        <p:xfrm>
          <a:off x="179513" y="188640"/>
          <a:ext cx="8893081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86"/>
                <a:gridCol w="3969197"/>
                <a:gridCol w="1140858"/>
                <a:gridCol w="1140858"/>
                <a:gridCol w="1118874"/>
                <a:gridCol w="114300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8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Муниципальная</a:t>
                      </a:r>
                      <a:r>
                        <a:rPr lang="ru-RU" sz="1400" baseline="0" dirty="0" smtClean="0">
                          <a:effectLst/>
                          <a:latin typeface="Arial"/>
                          <a:ea typeface="Times New Roman"/>
                        </a:rPr>
                        <a:t> подпрограмма </a:t>
                      </a:r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«Одаренные дети в муниципальных общеобразовательных организациях </a:t>
                      </a:r>
                      <a:r>
                        <a:rPr lang="ru-RU" sz="1400" dirty="0" err="1" smtClean="0">
                          <a:effectLst/>
                          <a:latin typeface="Arial"/>
                          <a:ea typeface="Times New Roman"/>
                        </a:rPr>
                        <a:t>Аларского</a:t>
                      </a:r>
                      <a:r>
                        <a:rPr lang="ru-RU" sz="1400" dirty="0" smtClean="0">
                          <a:effectLst/>
                          <a:latin typeface="Arial"/>
                          <a:ea typeface="Times New Roman"/>
                        </a:rPr>
                        <a:t> района на 2018-2020 годы»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Муниципальная подпрограмма «О сохранении и дальнейшем развитии бурятского языка в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Аларском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 районе на 2018-2020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гг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»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Муниципальная подпрограмма «Организация летнего отдыха и занятости обучающихся в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Аларском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 районе на 2018-2020 гг.»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4 547,9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6 628,80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985,50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985,50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Муниципальная подпрограмма «Школьное горячее питание в общеобразовательных организациях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Аларского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+mn-cs"/>
                        </a:rPr>
                        <a:t> района на 2018-2020 гг.».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1 032,8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ПО ПРОГРАММЕ: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474 483,30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539 128,20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452 225,50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443 739,40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18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ПО ПОДРАЗДЕЛАМ ЗА 2017, 2018 ГОД И ПЛАНОВЫЙ ПЕРИОД НА 2019 И 2020 ГОДОВ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2768238"/>
              </p:ext>
            </p:extLst>
          </p:nvPr>
        </p:nvGraphicFramePr>
        <p:xfrm>
          <a:off x="323528" y="1484784"/>
          <a:ext cx="8534751" cy="462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283"/>
                <a:gridCol w="3372186"/>
                <a:gridCol w="1223322"/>
                <a:gridCol w="1136320"/>
                <a:gridCol w="1136320"/>
                <a:gridCol w="1136320"/>
              </a:tblGrid>
              <a:tr h="247496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61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 руб.</a:t>
                      </a:r>
                    </a:p>
                  </a:txBody>
                  <a:tcPr/>
                </a:tc>
              </a:tr>
              <a:tr h="40332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107 035,3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127 267,50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99 825,1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99 575,1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332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327 319,30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361 077,40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312 440,30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304 204,20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615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28 246,00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17 792,8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13 704,6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13 704,6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615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4 664,70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6 803,80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2 160,50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160,50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615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15 760,6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16 283,40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12 414,60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12 414,60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332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5 038,3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160,4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12 160,4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12 160,4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3329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064,20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541 385,30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452 705,50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444 219,40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760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68680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285853" y="285728"/>
            <a:ext cx="734290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200" b="1" dirty="0" smtClean="0"/>
              <a:t>РАСХОДЫ БЮДЖЕТА ПО ПОДРАЗДЕЛАМ</a:t>
            </a:r>
            <a:br>
              <a:rPr lang="ru-RU" sz="3200" b="1" dirty="0" smtClean="0"/>
            </a:br>
            <a:r>
              <a:rPr lang="ru-RU" sz="1400" b="1" dirty="0" err="1" smtClean="0"/>
              <a:t>тыс.руб</a:t>
            </a:r>
            <a:endParaRPr lang="ru-RU" sz="14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b="1" dirty="0" smtClean="0">
                <a:latin typeface="Times New Roman"/>
              </a:rPr>
              <a:t>«Развитие культуры в муниципальном образовании «</a:t>
            </a:r>
            <a:r>
              <a:rPr lang="ru-RU" b="1" dirty="0" err="1" smtClean="0">
                <a:latin typeface="Times New Roman"/>
              </a:rPr>
              <a:t>Аларский</a:t>
            </a:r>
            <a:r>
              <a:rPr lang="ru-RU" b="1" dirty="0" smtClean="0">
                <a:latin typeface="Times New Roman"/>
              </a:rPr>
              <a:t> район» на 2017 – 2020 </a:t>
            </a:r>
            <a:r>
              <a:rPr lang="ru-RU" b="1" dirty="0" err="1" smtClean="0">
                <a:latin typeface="Times New Roman"/>
              </a:rPr>
              <a:t>гг</a:t>
            </a:r>
            <a:r>
              <a:rPr lang="ru-RU" b="1" dirty="0" smtClean="0">
                <a:latin typeface="Times New Roman"/>
              </a:rPr>
              <a:t>».</a:t>
            </a:r>
            <a:br>
              <a:rPr lang="ru-RU" b="1" dirty="0" smtClean="0">
                <a:latin typeface="Times New Roman"/>
              </a:rPr>
            </a:br>
            <a:endParaRPr lang="ru-RU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муниципальных подпрограмм на 2017-2020 годы </a:t>
            </a:r>
            <a:r>
              <a:rPr lang="ru-RU" sz="2400" b="1" dirty="0" smtClean="0">
                <a:latin typeface="Arial"/>
              </a:rPr>
              <a:t>(</a:t>
            </a:r>
            <a:r>
              <a:rPr lang="ru-RU" sz="2400" b="1" dirty="0" err="1" smtClean="0"/>
              <a:t>тыс.руб</a:t>
            </a:r>
            <a:r>
              <a:rPr lang="ru-RU" sz="2400" b="1" dirty="0" smtClean="0"/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214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071834"/>
                <a:gridCol w="1143008"/>
                <a:gridCol w="1214446"/>
                <a:gridCol w="1214446"/>
                <a:gridCol w="1085800"/>
              </a:tblGrid>
              <a:tr h="370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подпрограммы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 (факт)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 (план)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 (план)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 (план)</a:t>
                      </a:r>
                    </a:p>
                  </a:txBody>
                  <a:tcPr marL="9525" marR="9525" marT="9525" marB="0" anchor="ctr"/>
                </a:tc>
              </a:tr>
              <a:tr h="10583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подпрограмма «Повышение доступности и качества муниципальных услуг в сфере культурного досуга населения  Аларского района на 2017-2020 годы» (тыс.руб.)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6 695,00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8 594,60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6 237,10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6 145,10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48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подпрограмма  «Совершенствование и модернизация деятельности МБУК «МЦБ им. А. В. Вампилова»  на  2017 – 2020 годы» (тыс.руб.)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7 809,50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9 573,10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6 539,40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6 296,50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20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подпрограмма «Реализация образовательных программ сферы культуры и искусства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Аларском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 на 2017 – 2020 годы». (тыс.руб.)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9 623,90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12 598,60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9 862,00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9 595,30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24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подпрограмма «Развитие музейного дела и сохранение музейных фондов на 2017-2020 годы» (тыс.руб.)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4 079,20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4 830,40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3 183,60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3 060,10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80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подпрограмма «Осуществление полномочий по предоставлению услуг в сфере культуры на 2017-2020 годы» (тыс.руб.)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10  140,70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12 125,7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6 867,9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6 682,2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2194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38 348,30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47 722,40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32 690,00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31 779,20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муниципальных подпрограмм на 2017-2020 годы </a:t>
            </a:r>
            <a:r>
              <a:rPr lang="ru-RU" sz="2400" b="1" dirty="0" smtClean="0">
                <a:latin typeface="Arial"/>
              </a:rPr>
              <a:t>(</a:t>
            </a:r>
            <a:r>
              <a:rPr lang="ru-RU" sz="2400" b="1" dirty="0" err="1" smtClean="0"/>
              <a:t>тыс.руб</a:t>
            </a:r>
            <a:r>
              <a:rPr lang="ru-RU" sz="2400" b="1" smtClean="0"/>
              <a:t>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85831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0"/>
            <a:ext cx="7772400" cy="1214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0000"/>
                </a:solidFill>
              </a:rPr>
              <a:t>Расходы на 2017, 2018 год и плановый период 2019 и 2020 годов</a:t>
            </a:r>
            <a:r>
              <a:rPr lang="ru-RU" sz="3600" b="1" dirty="0" smtClean="0">
                <a:solidFill>
                  <a:srgbClr val="FF0000"/>
                </a:solidFill>
              </a:rPr>
              <a:t> (</a:t>
            </a:r>
            <a:r>
              <a:rPr lang="ru-RU" sz="3600" b="1" dirty="0" err="1" smtClean="0">
                <a:solidFill>
                  <a:srgbClr val="FF0000"/>
                </a:solidFill>
              </a:rPr>
              <a:t>тыс.руб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5214942" y="1643050"/>
            <a:ext cx="8413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1400" b="1" dirty="0">
                <a:latin typeface="Calibri" pitchFamily="34" charset="0"/>
              </a:rPr>
              <a:t>2019 год</a:t>
            </a:r>
          </a:p>
        </p:txBody>
      </p:sp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2857488" y="1714488"/>
            <a:ext cx="8413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1400" b="1" dirty="0">
                <a:latin typeface="Calibri" pitchFamily="34" charset="0"/>
              </a:rPr>
              <a:t>2018 год</a:t>
            </a:r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7786710" y="1714488"/>
            <a:ext cx="84137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1400" b="1" dirty="0">
                <a:latin typeface="Calibri" pitchFamily="34" charset="0"/>
              </a:rPr>
              <a:t>2020 год</a:t>
            </a:r>
          </a:p>
        </p:txBody>
      </p:sp>
      <p:sp>
        <p:nvSpPr>
          <p:cNvPr id="8" name="Цилиндр 7"/>
          <p:cNvSpPr/>
          <p:nvPr/>
        </p:nvSpPr>
        <p:spPr>
          <a:xfrm>
            <a:off x="2643174" y="2714620"/>
            <a:ext cx="1214437" cy="26431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Цилиндр 9"/>
          <p:cNvSpPr/>
          <p:nvPr/>
        </p:nvSpPr>
        <p:spPr>
          <a:xfrm>
            <a:off x="7643834" y="3143248"/>
            <a:ext cx="1214438" cy="26431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Цилиндр 10"/>
          <p:cNvSpPr/>
          <p:nvPr/>
        </p:nvSpPr>
        <p:spPr>
          <a:xfrm>
            <a:off x="5072066" y="2928934"/>
            <a:ext cx="1214437" cy="26431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38420" y="3786190"/>
            <a:ext cx="1219200" cy="255587"/>
          </a:xfrm>
          <a:prstGeom prst="rect">
            <a:avLst/>
          </a:prstGeom>
          <a:solidFill>
            <a:srgbClr val="B9CCE3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" sz="1950" dirty="0" smtClean="0">
                <a:latin typeface="Calibri"/>
              </a:rPr>
              <a:t>773 083,90</a:t>
            </a:r>
            <a:endParaRPr lang="ru" sz="1950" dirty="0"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2066" y="4102107"/>
            <a:ext cx="1219200" cy="255587"/>
          </a:xfrm>
          <a:prstGeom prst="rect">
            <a:avLst/>
          </a:prstGeom>
          <a:solidFill>
            <a:srgbClr val="B9CCE3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" sz="1950" dirty="0" smtClean="0">
                <a:latin typeface="Calibri"/>
              </a:rPr>
              <a:t>614 903,40</a:t>
            </a:r>
            <a:endParaRPr lang="ru" sz="1950" dirty="0"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39080" y="4357688"/>
            <a:ext cx="1219200" cy="255587"/>
          </a:xfrm>
          <a:prstGeom prst="rect">
            <a:avLst/>
          </a:prstGeom>
          <a:solidFill>
            <a:srgbClr val="B9CCE3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" sz="1950" dirty="0" smtClean="0">
                <a:latin typeface="Calibri"/>
              </a:rPr>
              <a:t>603 158,50</a:t>
            </a:r>
            <a:endParaRPr lang="ru" sz="1950" dirty="0">
              <a:latin typeface="Calibri"/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3857620" y="2143116"/>
            <a:ext cx="1357313" cy="7143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6286512" y="2285992"/>
            <a:ext cx="1500188" cy="7858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3959231"/>
            <a:ext cx="1071570" cy="255587"/>
          </a:xfrm>
          <a:prstGeom prst="rect">
            <a:avLst/>
          </a:prstGeom>
          <a:solidFill>
            <a:srgbClr val="B9CCE3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" sz="1950" dirty="0" smtClean="0">
                <a:latin typeface="Calibri"/>
              </a:rPr>
              <a:t>-158 180,5</a:t>
            </a:r>
            <a:endParaRPr lang="ru" sz="1950" dirty="0">
              <a:latin typeface="Calibri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29388" y="4214820"/>
            <a:ext cx="1071570" cy="285750"/>
          </a:xfrm>
          <a:prstGeom prst="rect">
            <a:avLst/>
          </a:prstGeom>
          <a:solidFill>
            <a:srgbClr val="B9CCE3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" sz="1950" dirty="0" smtClean="0">
                <a:latin typeface="Calibri"/>
              </a:rPr>
              <a:t>-11 744,9</a:t>
            </a:r>
            <a:endParaRPr lang="ru" sz="1950" dirty="0">
              <a:latin typeface="Calibri"/>
            </a:endParaRPr>
          </a:p>
        </p:txBody>
      </p:sp>
      <p:sp>
        <p:nvSpPr>
          <p:cNvPr id="19" name="Цилиндр 18"/>
          <p:cNvSpPr/>
          <p:nvPr/>
        </p:nvSpPr>
        <p:spPr>
          <a:xfrm>
            <a:off x="285720" y="2500306"/>
            <a:ext cx="1214437" cy="26431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Выгнутая вверх стрелка 19"/>
          <p:cNvSpPr/>
          <p:nvPr/>
        </p:nvSpPr>
        <p:spPr>
          <a:xfrm>
            <a:off x="1500166" y="1928802"/>
            <a:ext cx="1357313" cy="7143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4"/>
          <p:cNvSpPr>
            <a:spLocks noChangeArrowheads="1"/>
          </p:cNvSpPr>
          <p:nvPr/>
        </p:nvSpPr>
        <p:spPr bwMode="auto">
          <a:xfrm>
            <a:off x="500034" y="1714488"/>
            <a:ext cx="8413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1400" b="1" dirty="0" smtClean="0">
                <a:latin typeface="Calibri" pitchFamily="34" charset="0"/>
              </a:rPr>
              <a:t>2017 </a:t>
            </a:r>
            <a:r>
              <a:rPr lang="ru-RU" sz="1400" b="1" dirty="0">
                <a:latin typeface="Calibri" pitchFamily="34" charset="0"/>
              </a:rPr>
              <a:t>год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3530603"/>
            <a:ext cx="1219200" cy="255587"/>
          </a:xfrm>
          <a:prstGeom prst="rect">
            <a:avLst/>
          </a:prstGeom>
          <a:solidFill>
            <a:srgbClr val="B9CCE3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" sz="1950" dirty="0" smtClean="0">
                <a:latin typeface="Calibri"/>
              </a:rPr>
              <a:t>693 170,10</a:t>
            </a:r>
            <a:endParaRPr lang="ru" sz="1950" dirty="0">
              <a:latin typeface="Calibri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71604" y="3673479"/>
            <a:ext cx="1000125" cy="255587"/>
          </a:xfrm>
          <a:prstGeom prst="rect">
            <a:avLst/>
          </a:prstGeom>
          <a:solidFill>
            <a:srgbClr val="B9CCE3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" sz="1950" dirty="0" smtClean="0">
                <a:latin typeface="Calibri"/>
              </a:rPr>
              <a:t>79 913,8</a:t>
            </a:r>
            <a:r>
              <a:rPr lang="ru" sz="1950" dirty="0">
                <a:latin typeface="Calibri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Структура расходов районного бюджета на 2018 год</a:t>
            </a:r>
            <a:endParaRPr lang="ru-RU" dirty="0"/>
          </a:p>
        </p:txBody>
      </p:sp>
      <p:graphicFrame>
        <p:nvGraphicFramePr>
          <p:cNvPr id="22530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5275" y="1584325"/>
          <a:ext cx="8574088" cy="4886325"/>
        </p:xfrm>
        <a:graphic>
          <a:graphicData uri="http://schemas.openxmlformats.org/presentationml/2006/ole">
            <p:oleObj spid="_x0000_s22530" name="Worksheet" r:id="rId3" imgW="8039167" imgH="458149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РАСХОДЫ ПО РАЗДЕЛАМ НА  2018 ГОД И НА ПЛАНОВЫЙ ПЕРИОД 2019 И 2020 ГОДОВ.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214438"/>
          <a:ext cx="8572529" cy="544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9"/>
                <a:gridCol w="1000132"/>
                <a:gridCol w="1000132"/>
                <a:gridCol w="1000132"/>
                <a:gridCol w="928694"/>
              </a:tblGrid>
              <a:tr h="4286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smtClean="0">
                          <a:latin typeface="Arial"/>
                        </a:rPr>
                        <a:t>Факт 2017 год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smtClean="0">
                          <a:latin typeface="Arial"/>
                        </a:rPr>
                        <a:t>План 2018 год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"/>
                        </a:rPr>
                        <a:t> 2019 </a:t>
                      </a:r>
                      <a:r>
                        <a:rPr lang="ru-RU" sz="1000" b="1" i="0" u="none" strike="noStrike" dirty="0" smtClean="0">
                          <a:latin typeface="Arial"/>
                        </a:rPr>
                        <a:t>год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"/>
                        </a:rPr>
                        <a:t>2020 </a:t>
                      </a:r>
                      <a:r>
                        <a:rPr lang="ru-RU" sz="1000" b="1" i="0" u="none" strike="noStrike" dirty="0" smtClean="0">
                          <a:latin typeface="Arial"/>
                        </a:rPr>
                        <a:t>год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60 267,3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Arial"/>
                        </a:rPr>
                        <a:t>57 785,5</a:t>
                      </a:r>
                    </a:p>
                    <a:p>
                      <a:pPr algn="r" fontAlgn="b"/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47 </a:t>
                      </a:r>
                      <a:r>
                        <a:rPr lang="ru-RU" sz="1000" b="0" i="0" u="none" strike="noStrike" dirty="0" smtClean="0">
                          <a:latin typeface="Arial"/>
                        </a:rPr>
                        <a:t>069,1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45 </a:t>
                      </a:r>
                      <a:r>
                        <a:rPr lang="ru-RU" sz="1000" b="0" i="0" u="none" strike="noStrike" dirty="0" smtClean="0">
                          <a:latin typeface="Arial"/>
                        </a:rPr>
                        <a:t>774,4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271,7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1 298,0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276,8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271,2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2 298,7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6 908,7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5 430,8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3 239,9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latin typeface="Arial"/>
                        </a:rPr>
                        <a:t>Жилищно</a:t>
                      </a:r>
                      <a:r>
                        <a:rPr lang="ru-RU" sz="1000" b="0" i="0" u="none" strike="noStrike" dirty="0">
                          <a:latin typeface="Arial"/>
                        </a:rPr>
                        <a:t>- 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10 378,4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15 709,4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5 967,7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6 815,2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2 657,9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483 025,9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541 823,5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450 407,1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441 654,3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Культура и кинематография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28 725,5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35 123,8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22 828,0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22 183,9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15 434,7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23 717,3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23 320,0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23 379,0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1 857,6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1 165,0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555,0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5 126,5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4 476,0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2 044,3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Arial"/>
                        </a:rPr>
                        <a:t>2 216,0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240,2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Arial"/>
                        </a:rPr>
                        <a:t> 260,1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22,1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20,8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82 867,7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82 776,6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56 942,5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latin typeface="Arial"/>
                        </a:rPr>
                        <a:t>57 008,8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"/>
                        </a:rPr>
                        <a:t>Всего бюджета по району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"/>
                        </a:rPr>
                        <a:t>693 170,1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"/>
                        </a:rPr>
                        <a:t>773 083,9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"/>
                        </a:rPr>
                        <a:t>614 903,4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"/>
                        </a:rPr>
                        <a:t>603 158,5</a:t>
                      </a:r>
                      <a:endParaRPr lang="ru-RU" sz="1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Муниципальные программы 	</a:t>
            </a:r>
            <a:r>
              <a:rPr lang="ru-RU" sz="1400" b="1" dirty="0" smtClean="0">
                <a:solidFill>
                  <a:srgbClr val="FF0000"/>
                </a:solidFill>
              </a:rPr>
              <a:t>							</a:t>
            </a:r>
            <a:r>
              <a:rPr lang="ru-RU" sz="2400" b="1" dirty="0" smtClean="0">
                <a:solidFill>
                  <a:srgbClr val="FF0000"/>
                </a:solidFill>
                <a:latin typeface="Arial"/>
              </a:rPr>
              <a:t>(</a:t>
            </a:r>
            <a:r>
              <a:rPr lang="ru-RU" sz="2400" b="1" dirty="0" err="1" smtClean="0">
                <a:solidFill>
                  <a:srgbClr val="FF0000"/>
                </a:solidFill>
              </a:rPr>
              <a:t>тыс.руб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543985" cy="4895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1900"/>
                <a:gridCol w="952152"/>
                <a:gridCol w="952152"/>
                <a:gridCol w="1015629"/>
                <a:gridCol w="952152"/>
              </a:tblGrid>
              <a:tr h="393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</a:p>
                  </a:txBody>
                  <a:tcPr marL="9525" marR="9525" marT="9525" marB="0" anchor="ctr"/>
                </a:tc>
              </a:tr>
              <a:tr h="393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898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«Повышение эффективности механизмов управления социально – экономическим развитием в муниципальном образовании «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Аларский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район» на 2017 – 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714,9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150 167,0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106 625,2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106 488,9</a:t>
                      </a:r>
                    </a:p>
                  </a:txBody>
                  <a:tcPr marL="9525" marR="9525" marT="9525" marB="0" anchor="ctr"/>
                </a:tc>
              </a:tr>
              <a:tr h="9164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«Развитие коммунальной инфраструктуры, строительства, объектов капитального строительства и дорожной инфраструктуры муниципального образования «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Аларский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район» на 2017 – 2019г и на период до 2020 года».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23 679,4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28 725,0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16 462,9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15 184,5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87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«Развитие физической культуры, спорта и молодежной политики в «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Аларском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районе» на 2017 – 2021 годы».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2 085,4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2 353,0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1 135,5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1 120,8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«Развитие культуры в муниципальном образовании «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Аларский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район» на 2017 – 2020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гг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38 348,3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47 722,4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32 690,0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31779,2</a:t>
                      </a:r>
                    </a:p>
                  </a:txBody>
                  <a:tcPr marL="9525" marR="9525" marT="9525" marB="0" anchor="ctr"/>
                </a:tc>
              </a:tr>
              <a:tr h="463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«Развитие системы  образования в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Аларском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районе на 2018 – 2020 гг.»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474 483,3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539 128,2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452 225,5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443 739,4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87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по муниципальным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688 311,3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768 095,6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609 139,1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598 312,8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ОСНОВНЫЕ СОСТАВЛЯЮЩИЕ БЮДЖЕТА МО «АЛАРСКИЙ РАЙОН» НА  2018 ГОД И НА ПЛАНОВЫЙ ПЕРИОД 2019 И 2020 ГОДОВ.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600200"/>
          <a:ext cx="8858310" cy="490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31"/>
                <a:gridCol w="1428760"/>
                <a:gridCol w="1357322"/>
                <a:gridCol w="1357322"/>
                <a:gridCol w="1214475"/>
              </a:tblGrid>
              <a:tr h="514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/>
                        </a:rPr>
                        <a:t>2017 год 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2018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год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2019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год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atin typeface="Times New Roman"/>
                        </a:rPr>
                        <a:t>2020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год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20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latin typeface="Times New Roman"/>
                        </a:rPr>
                        <a:t>Муниципальные программы МО "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Аларский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688 311,3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768 095,6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609 139,1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598 312,8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28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 расходы Иркутской области (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гос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. полномочия по 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адм.комиссиям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586,4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630,3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latin typeface="Times New Roman"/>
                        </a:rPr>
                        <a:t>605,9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latin typeface="Times New Roman"/>
                        </a:rPr>
                        <a:t>605,9</a:t>
                      </a:r>
                    </a:p>
                  </a:txBody>
                  <a:tcPr marL="9525" marR="9525" marT="9525" marB="0" anchor="ctr"/>
                </a:tc>
              </a:tr>
              <a:tr h="774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 расходы  МО "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Аларский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район» (расходы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на аппарат Думы)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1 852,0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2 056,3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latin typeface="Times New Roman"/>
                        </a:rPr>
                        <a:t>1 996,8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latin typeface="Times New Roman"/>
                        </a:rPr>
                        <a:t>1 996,8</a:t>
                      </a:r>
                    </a:p>
                  </a:txBody>
                  <a:tcPr marL="9525" marR="9525" marT="9525" marB="0" anchor="ctr"/>
                </a:tc>
              </a:tr>
              <a:tr h="774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 расходы  МО "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Аларский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 район"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(расходы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на аппарат КСП)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2 065,5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2 301,7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latin typeface="Times New Roman"/>
                        </a:rPr>
                        <a:t>2 161,6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2 243,0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74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 расходы  МО "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Аларский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 район"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(проведение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выборов)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354,9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latin typeface="Times New Roman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514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693 170,1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773 083,9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614 903,4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603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158,5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1117</TotalTime>
  <Words>3975</Words>
  <Application>Microsoft Office PowerPoint</Application>
  <PresentationFormat>Экран (4:3)</PresentationFormat>
  <Paragraphs>1153</Paragraphs>
  <Slides>47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9" baseType="lpstr">
      <vt:lpstr>Тема Office</vt:lpstr>
      <vt:lpstr>Worksheet</vt:lpstr>
      <vt:lpstr>Слайд 1</vt:lpstr>
      <vt:lpstr>Основные характеристики бюджета МО «Аларский район» тыс.руб</vt:lpstr>
      <vt:lpstr>Анализ доходов бюджета МО "Аларский район" на 2017, 2018 год и на плановый период 2019 и 2020 годов (тыс. руб.)</vt:lpstr>
      <vt:lpstr>Динамика поступлений налоговых и неналоговых доходов (тыс. рублей)</vt:lpstr>
      <vt:lpstr>Расходы на 2017, 2018 год и плановый период 2019 и 2020 годов (тыс.руб)</vt:lpstr>
      <vt:lpstr>Структура расходов районного бюджета на 2018 год</vt:lpstr>
      <vt:lpstr>РАСХОДЫ ПО РАЗДЕЛАМ НА  2018 ГОД И НА ПЛАНОВЫЙ ПЕРИОД 2019 И 2020 ГОДОВ.</vt:lpstr>
      <vt:lpstr>Муниципальные программы         (тыс.руб)</vt:lpstr>
      <vt:lpstr>ОСНОВНЫЕ СОСТАВЛЯЮЩИЕ БЮДЖЕТА МО «АЛАРСКИЙ РАЙОН» НА  2018 ГОД И НА ПЛАНОВЫЙ ПЕРИОД 2019 И 2020 ГОДОВ.</vt:lpstr>
      <vt:lpstr>Муниципальные программы         (тыс.руб)</vt:lpstr>
      <vt:lpstr>МЕЖБЮДЖЕТНЫЕ ТРАНСФЕРТЫ ИЗ БЮДЖЕТА РАЙОНА НА 2017-2020 ГОДЫ. РАСПРЕДЕЛЕНИЕ ДОТАЦИИ НА ВЫРАВНИВАНИЕ БЮДЖЕТНОЙ ОБЕСПЕЧЕННОСТИ ПОСЕЛЕНИЙ.</vt:lpstr>
      <vt:lpstr>ЭКОНОМИКА РАЙОНА (МЛН.РУБ)</vt:lpstr>
      <vt:lpstr>ОБЛАСТНОЙ ПРОЕКТ  «НАРОДНЫЕ ИНИЦИАТИВЫ» </vt:lpstr>
      <vt:lpstr>Социально-экономическое сотрудничество</vt:lpstr>
      <vt:lpstr>МБУ Аларского района Издательский дом «Аларь»</vt:lpstr>
      <vt:lpstr>Слайд 16</vt:lpstr>
      <vt:lpstr>Слайд 17</vt:lpstr>
      <vt:lpstr>Программа "Развитие коммунальной инфраструктуры, строительства,  объектов капитального строительства и дорожной инфраструктуры муниципального образования "Аларский район" на 2017-2019 г. и на период  до 2020 года"</vt:lpstr>
      <vt:lpstr>Слайд 19</vt:lpstr>
      <vt:lpstr>Муниципальная подпрограмма «Развитие автомобильных дорог муниципального образования"Аларский район" на 2018-2020 годы» (тыс.руб)  </vt:lpstr>
      <vt:lpstr>Слайд 21</vt:lpstr>
      <vt:lpstr>Муниципальная подпрограмма "Мероприятия в области строительства, архитектуры и градостроительства на 2018-2020 годы"   (тыс.руб) </vt:lpstr>
      <vt:lpstr>Слайд 23</vt:lpstr>
      <vt:lpstr>Муниципальная подпрограмма «Подготовка объектов коммунального хозяйства к осенне-зимнему периоду в муниципальном образовании "Аларский район" на 2018-2020 годы» (тыс.руб) </vt:lpstr>
      <vt:lpstr>Слайд 25</vt:lpstr>
      <vt:lpstr>Муниципальная подпрограмма "Обеспечение энергетической эффективности и энергосбережения "Аларского района" на 2018-2020 годы«(тыс.руб) </vt:lpstr>
      <vt:lpstr>Слайд 27</vt:lpstr>
      <vt:lpstr>Муниципальная подпрограмма "Устойчивое развитие сельских территорий на 2015-2017 годы и на период до 2020 года в муниципальном образовании "Аларский район " (тыс.руб)  </vt:lpstr>
      <vt:lpstr>Слайд 29</vt:lpstr>
      <vt:lpstr>Муниципальная подпрограмма "Развитие системы коммунальной инфраструктуры муниципального образования "Аларский район" на 2018-2020 годы "  (тыс.руб) </vt:lpstr>
      <vt:lpstr>Слайд 31</vt:lpstr>
      <vt:lpstr>Слайд 32</vt:lpstr>
      <vt:lpstr>Программа «Развитие физической культуры, спорта и молодежной политики в «Аларском районе» на 2017 – 2021 годы». </vt:lpstr>
      <vt:lpstr>Слайд 34</vt:lpstr>
      <vt:lpstr>Слайд 35</vt:lpstr>
      <vt:lpstr>Слайд 36</vt:lpstr>
      <vt:lpstr>Слайд 37</vt:lpstr>
      <vt:lpstr>Подпрограммы ФК и спорт        (2017 исполнение)</vt:lpstr>
      <vt:lpstr>Программа «Развитие системы  образования в Аларском районе на 2018 – 2020 гг.»</vt:lpstr>
      <vt:lpstr>Слайд 40</vt:lpstr>
      <vt:lpstr>Слайд 41</vt:lpstr>
      <vt:lpstr>Слайд 42</vt:lpstr>
      <vt:lpstr>РАСХОДЫ БЮДЖЕТА ПО ПОДРАЗДЕЛАМ тыс.руб</vt:lpstr>
      <vt:lpstr>Программа «Развитие культуры в муниципальном образовании «Аларский район» на 2017 – 2020 гг». </vt:lpstr>
      <vt:lpstr>Слайд 45</vt:lpstr>
      <vt:lpstr>Структура расходов  муниципальных подпрограмм на 2017-2020 годы (тыс.руб)  </vt:lpstr>
      <vt:lpstr>Структура расходов  муниципальных подпрограмм на 2017-2020 годы (тыс.руб)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на 2018 год и плановый период 2019 и 2020 годов</dc:title>
  <dc:creator>пк</dc:creator>
  <cp:lastModifiedBy>пк</cp:lastModifiedBy>
  <cp:revision>172</cp:revision>
  <dcterms:created xsi:type="dcterms:W3CDTF">2017-12-08T06:38:11Z</dcterms:created>
  <dcterms:modified xsi:type="dcterms:W3CDTF">2018-05-30T00:37:37Z</dcterms:modified>
</cp:coreProperties>
</file>